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4" r:id="rId4"/>
    <p:sldId id="265" r:id="rId5"/>
    <p:sldId id="266" r:id="rId6"/>
    <p:sldId id="268" r:id="rId7"/>
    <p:sldId id="258" r:id="rId8"/>
    <p:sldId id="261" r:id="rId9"/>
    <p:sldId id="262" r:id="rId10"/>
    <p:sldId id="270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E12"/>
    <a:srgbClr val="BDCD23"/>
    <a:srgbClr val="BEBB31"/>
    <a:srgbClr val="9EB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318" y="-23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0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8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4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7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14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2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8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85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15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2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5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34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0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8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0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0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0640-9ABD-44F4-BD32-9052EA0112B8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A43BB-35B6-4667-9520-DEF0A55D09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34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ru.wikipedia.org/wiki/%D0%AE%D0%B6%D0%BD%D0%B0%D1%8F_%D0%95%D0%B2%D1%80%D0%BE%D0%BF%D0%B0" TargetMode="External"/><Relationship Id="rId7" Type="http://schemas.openxmlformats.org/officeDocument/2006/relationships/hyperlink" Target="https://ru.wikipedia.org/wiki/%D0%93%D0%B8%D0%BC%D0%BD_%D0%98%D1%82%D0%B0%D0%BB%D0%B8%D0%B8" TargetMode="External"/><Relationship Id="rId2" Type="http://schemas.openxmlformats.org/officeDocument/2006/relationships/hyperlink" Target="https://ru.wikipedia.org/wiki/%D0%93%D0%BE%D1%81%D1%83%D0%B4%D0%B0%D1%80%D1%81%D1%82%D0%B2%D0%B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%D0%9D%D0%90%D0%A2%D0%9E" TargetMode="External"/><Relationship Id="rId5" Type="http://schemas.openxmlformats.org/officeDocument/2006/relationships/hyperlink" Target="https://ru.wikipedia.org/wiki/%D0%95%D0%B2%D1%80%D0%BE%D1%81%D0%BE%D1%8E%D0%B7" TargetMode="External"/><Relationship Id="rId4" Type="http://schemas.openxmlformats.org/officeDocument/2006/relationships/hyperlink" Target="https://ru.wikipedia.org/wiki/%D0%A1%D1%80%D0%B5%D0%B4%D0%B8%D0%B7%D0%B5%D0%BC%D0%BD%D0%BE%D0%BC%D0%BE%D1%80%D1%8C%D0%B5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s://ru.wikipedia.org/wiki/%D0%A2%D0%B0%D0%BC%D0%B1%D1%83%D1%80%D0%B8%D0%BD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s://ru.wikipedia.org/wiki/%D0%93%D0%B8%D1%82%D0%B0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s://ru.wikipedia.org/wiki/%D0%9A%D0%B0%D1%81%D1%82%D0%B0%D0%BD%D1%8C%D0%B5%D1%82%D1%8B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ru.wikipedia.org/wiki/%D0%91%D1%83%D0%B1%D0%B5%D0%BD" TargetMode="External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0%D0%BD-%D0%9C%D0%B0%D1%80%D0%B8%D0%BD%D0%BE" TargetMode="External"/><Relationship Id="rId13" Type="http://schemas.openxmlformats.org/officeDocument/2006/relationships/hyperlink" Target="https://ru.wikipedia.org/wiki/%D0%A1%D0%B8%D1%86%D0%B8%D0%BB%D0%B8%D1%8F_(%D0%BE%D1%81%D1%82%D1%80%D0%BE%D0%B2)" TargetMode="External"/><Relationship Id="rId3" Type="http://schemas.openxmlformats.org/officeDocument/2006/relationships/hyperlink" Target="https://ru.wikipedia.org/wiki/%D0%A4%D1%80%D0%B0%D0%BD%D1%86%D0%B8%D1%8F" TargetMode="External"/><Relationship Id="rId7" Type="http://schemas.openxmlformats.org/officeDocument/2006/relationships/hyperlink" Target="https://ru.wikipedia.org/wiki/%D0%92%D0%B0%D1%82%D0%B8%D0%BA%D0%B0%D0%BD" TargetMode="External"/><Relationship Id="rId12" Type="http://schemas.openxmlformats.org/officeDocument/2006/relationships/hyperlink" Target="https://ru.wikipedia.org/wiki/%D0%90%D0%BB%D1%8C%D0%BF%D1%8B" TargetMode="External"/><Relationship Id="rId2" Type="http://schemas.openxmlformats.org/officeDocument/2006/relationships/chart" Target="../charts/chart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B%D0%BE%D0%B2%D0%B5%D0%BD%D0%B8%D1%8F" TargetMode="External"/><Relationship Id="rId11" Type="http://schemas.openxmlformats.org/officeDocument/2006/relationships/hyperlink" Target="https://ru.wikipedia.org/wiki/%D0%9F%D0%B0%D0%B4%D0%B0%D0%BD%D1%81%D0%BA%D0%B0%D1%8F_%D1%80%D0%B0%D0%B2%D0%BD%D0%B8%D0%BD%D0%B0" TargetMode="External"/><Relationship Id="rId5" Type="http://schemas.openxmlformats.org/officeDocument/2006/relationships/hyperlink" Target="https://ru.wikipedia.org/wiki/%D0%90%D0%B2%D1%81%D1%82%D1%80%D0%B8%D1%8F" TargetMode="External"/><Relationship Id="rId15" Type="http://schemas.openxmlformats.org/officeDocument/2006/relationships/image" Target="../media/image6.gif"/><Relationship Id="rId10" Type="http://schemas.openxmlformats.org/officeDocument/2006/relationships/hyperlink" Target="https://ru.wikipedia.org/wiki/%D0%91%D0%B0%D0%BB%D0%BA%D0%B0%D0%BD%D1%81%D0%BA%D0%B8%D0%B9_%D0%BF%D0%BE%D0%BB%D1%83%D0%BE%D1%81%D1%82%D1%80%D0%BE%D0%B2" TargetMode="External"/><Relationship Id="rId4" Type="http://schemas.openxmlformats.org/officeDocument/2006/relationships/hyperlink" Target="https://ru.wikipedia.org/wiki/%D0%A8%D0%B2%D0%B5%D0%B9%D1%86%D0%B0%D1%80%D0%B8%D1%8F" TargetMode="External"/><Relationship Id="rId9" Type="http://schemas.openxmlformats.org/officeDocument/2006/relationships/hyperlink" Target="https://ru.wikipedia.org/wiki/%D0%90%D0%BF%D0%B5%D0%BD%D0%BD%D0%B8%D0%BD%D1%81%D0%BA%D0%B8%D0%B9_%D0%BF%D0%BE%D0%BB%D1%83%D0%BE%D1%81%D1%82%D1%80%D0%BE%D0%B2" TargetMode="External"/><Relationship Id="rId14" Type="http://schemas.openxmlformats.org/officeDocument/2006/relationships/hyperlink" Target="https://ru.wikipedia.org/wiki/%D0%A1%D0%B0%D1%80%D0%B4%D0%B8%D0%BD%D0%B8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0%D0%BB%D1%8C%D0%B2%D0%B0%D1%82%D0%BE%D1%80%D0%B5_%D0%9A%D0%B2%D0%B0%D0%B7%D0%B8%D0%BC%D0%BE%D0%B4%D0%BE" TargetMode="External"/><Relationship Id="rId13" Type="http://schemas.openxmlformats.org/officeDocument/2006/relationships/hyperlink" Target="https://ru.wikipedia.org/wiki/%D0%AD%D1%82%D1%80%D1%83%D1%81%D1%81%D0%BA%D0%BE%D0%B5_%D0%B8%D1%81%D0%BA%D1%83%D1%81%D1%81%D1%82%D0%B2%D0%BE" TargetMode="External"/><Relationship Id="rId18" Type="http://schemas.openxmlformats.org/officeDocument/2006/relationships/image" Target="../media/image16.jpeg"/><Relationship Id="rId3" Type="http://schemas.openxmlformats.org/officeDocument/2006/relationships/hyperlink" Target="https://ru.wikipedia.org/wiki/%D0%91%D0%BE%D0%B6%D0%B5%D1%81%D1%82%D0%B2%D0%B5%D0%BD%D0%BD%D0%B0%D1%8F_%D0%BA%D0%BE%D0%BC%D0%B5%D0%B4%D0%B8%D1%8F" TargetMode="External"/><Relationship Id="rId21" Type="http://schemas.openxmlformats.org/officeDocument/2006/relationships/image" Target="../media/image5.png"/><Relationship Id="rId7" Type="http://schemas.openxmlformats.org/officeDocument/2006/relationships/hyperlink" Target="https://ru.wikipedia.org/wiki/%D0%9B%D1%83%D0%B8%D0%B4%D0%B6%D0%B8_%D0%9F%D0%B8%D1%80%D0%B0%D0%BD%D0%B4%D0%B5%D0%BB%D0%BB%D0%BE" TargetMode="External"/><Relationship Id="rId12" Type="http://schemas.openxmlformats.org/officeDocument/2006/relationships/hyperlink" Target="https://ru.wikipedia.org/wiki/%D0%97%D0%B0%D0%BF%D0%B0%D0%B4%D0%BD%D1%8B%D0%B9_%D0%BC%D0%B8%D1%80" TargetMode="External"/><Relationship Id="rId17" Type="http://schemas.openxmlformats.org/officeDocument/2006/relationships/image" Target="../media/image15.jpeg"/><Relationship Id="rId2" Type="http://schemas.openxmlformats.org/officeDocument/2006/relationships/hyperlink" Target="https://ru.wikipedia.org/wiki/%D0%94%D0%B0%D0%BD%D1%82%D0%B5_%D0%90%D0%BB%D0%B8%D0%B3%D1%8C%D0%B5%D1%80%D0%B8" TargetMode="External"/><Relationship Id="rId16" Type="http://schemas.openxmlformats.org/officeDocument/2006/relationships/hyperlink" Target="https://ru.wikipedia.org/wiki/%D0%91%D0%B0%D1%80%D0%BE%D0%BA%D0%BA%D0%BE" TargetMode="Externa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1%80%D0%B0%D1%86%D0%B8%D1%8F_%D0%94%D0%B5%D0%BB%D0%B5%D0%B4%D0%B4%D0%B0" TargetMode="External"/><Relationship Id="rId11" Type="http://schemas.openxmlformats.org/officeDocument/2006/relationships/hyperlink" Target="https://ru.wikipedia.org/wiki/%D0%A3%D0%BC%D0%B1%D0%B5%D1%80%D1%82%D0%BE_%D0%AD%D0%BA%D0%BE" TargetMode="External"/><Relationship Id="rId5" Type="http://schemas.openxmlformats.org/officeDocument/2006/relationships/hyperlink" Target="https://ru.wikipedia.org/wiki/%D0%94%D0%B6%D0%BE%D0%B7%D1%83%D1%8D_%D0%9A%D0%B0%D1%80%D0%B4%D1%83%D1%87%D1%87%D0%B8" TargetMode="External"/><Relationship Id="rId15" Type="http://schemas.openxmlformats.org/officeDocument/2006/relationships/hyperlink" Target="https://ru.wikipedia.org/wiki/%D0%92%D0%BE%D0%B7%D1%80%D0%BE%D0%B6%D0%B4%D0%B5%D0%BD%D0%B8%D0%B5" TargetMode="External"/><Relationship Id="rId10" Type="http://schemas.openxmlformats.org/officeDocument/2006/relationships/hyperlink" Target="https://ru.wikipedia.org/wiki/%D0%94%D0%B0%D1%80%D0%B8%D0%BE_%D0%A4%D0%BE" TargetMode="External"/><Relationship Id="rId19" Type="http://schemas.openxmlformats.org/officeDocument/2006/relationships/image" Target="../media/image17.jpeg"/><Relationship Id="rId4" Type="http://schemas.openxmlformats.org/officeDocument/2006/relationships/hyperlink" Target="https://ru.wikipedia.org/wiki/%D0%9D%D0%BE%D0%B1%D0%B5%D0%BB%D0%B5%D0%B2%D1%81%D0%BA%D0%B0%D1%8F_%D0%BF%D1%80%D0%B5%D0%BC%D0%B8%D1%8F_%D0%BF%D0%BE_%D0%BB%D0%B8%D1%82%D0%B5%D1%80%D0%B0%D1%82%D1%83%D1%80%D0%B5" TargetMode="External"/><Relationship Id="rId9" Type="http://schemas.openxmlformats.org/officeDocument/2006/relationships/hyperlink" Target="https://ru.wikipedia.org/wiki/%D0%AD%D1%83%D0%B4%D0%B6%D0%B5%D0%BD%D0%B8%D0%BE_%D0%9C%D0%BE%D0%BD%D1%82%D0%B0%D0%BB%D0%B5" TargetMode="External"/><Relationship Id="rId14" Type="http://schemas.openxmlformats.org/officeDocument/2006/relationships/hyperlink" Target="https://ru.wikipedia.org/wiki/%D0%94%D1%80%D0%B5%D0%B2%D0%BD%D0%B8%D0%B9_%D0%A0%D0%B8%D0%B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6%D0%B5%D0%BB%D0%B8%D0%B9" TargetMode="External"/><Relationship Id="rId13" Type="http://schemas.openxmlformats.org/officeDocument/2006/relationships/hyperlink" Target="https://ru.wikipedia.org/wiki/%D0%98%D1%82%D0%B0%D0%BB%D1%8C%D1%8F%D0%BD%D1%81%D0%BA%D0%B8%D0%B9_%D1%8F%D0%B7%D1%8B%D0%BA" TargetMode="External"/><Relationship Id="rId18" Type="http://schemas.openxmlformats.org/officeDocument/2006/relationships/image" Target="../media/image20.jpeg"/><Relationship Id="rId3" Type="http://schemas.openxmlformats.org/officeDocument/2006/relationships/hyperlink" Target="https://ru.wikipedia.org/wiki/%D0%9F%D0%B0%D0%BC%D1%8F%D1%82%D0%BD%D0%B8%D0%BA_%D0%B0%D1%80%D1%85%D0%B8%D1%82%D0%B5%D0%BA%D1%82%D1%83%D1%80%D1%8B" TargetMode="External"/><Relationship Id="rId21" Type="http://schemas.openxmlformats.org/officeDocument/2006/relationships/image" Target="../media/image4.jpeg"/><Relationship Id="rId7" Type="http://schemas.openxmlformats.org/officeDocument/2006/relationships/hyperlink" Target="https://ru.wikipedia.org/wiki/%D0%9F%D0%B0%D0%BB%D0%B0%D1%82%D0%B8%D0%BD" TargetMode="External"/><Relationship Id="rId12" Type="http://schemas.openxmlformats.org/officeDocument/2006/relationships/hyperlink" Target="https://ru.wikipedia.org/wiki/2008_%D0%B3%D0%BE%D0%B4" TargetMode="External"/><Relationship Id="rId17" Type="http://schemas.openxmlformats.org/officeDocument/2006/relationships/image" Target="../media/image19.jpeg"/><Relationship Id="rId2" Type="http://schemas.openxmlformats.org/officeDocument/2006/relationships/hyperlink" Target="https://ru.wikipedia.org/wiki/%D0%90%D0%BC%D1%84%D0%B8%D1%82%D0%B5%D0%B0%D1%82%D1%80" TargetMode="External"/><Relationship Id="rId16" Type="http://schemas.openxmlformats.org/officeDocument/2006/relationships/hyperlink" Target="https://ru.wikipedia.org/w/index.php?title=%D0%A1%D0%B0%D0%BB%D1%8C%D0%B2%D0%B8,_%D0%9D%D0%B8%D0%BA%D0%BE%D0%BB%D0%B0&amp;action=edit&amp;redlink=1" TargetMode="External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D%D1%81%D0%BA%D0%B2%D0%B8%D0%BB%D0%B8%D0%BD" TargetMode="External"/><Relationship Id="rId11" Type="http://schemas.openxmlformats.org/officeDocument/2006/relationships/hyperlink" Target="https://ru.wikipedia.org/wiki/1360_%D0%B3%D0%BE%D0%B4" TargetMode="External"/><Relationship Id="rId5" Type="http://schemas.openxmlformats.org/officeDocument/2006/relationships/hyperlink" Target="https://ru.wikipedia.org/wiki/%D0%A0%D0%B8%D0%BC" TargetMode="External"/><Relationship Id="rId15" Type="http://schemas.openxmlformats.org/officeDocument/2006/relationships/hyperlink" Target="https://ru.wikipedia.org/wiki/%D0%91%D0%B0%D1%80%D0%BE%D0%BA%D0%BA%D0%BE" TargetMode="External"/><Relationship Id="rId10" Type="http://schemas.openxmlformats.org/officeDocument/2006/relationships/hyperlink" Target="https://ru.wikipedia.org/wiki/%D0%9F%D0%B8%D0%B7%D0%B0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https://ru.wikipedia.org/wiki/%D0%94%D1%80%D0%B5%D0%B2%D0%BD%D0%B8%D0%B9_%D0%A0%D0%B8%D0%BC" TargetMode="External"/><Relationship Id="rId9" Type="http://schemas.openxmlformats.org/officeDocument/2006/relationships/hyperlink" Target="https://ru.wikipedia.org/wiki/%D0%9F%D0%B8%D0%B7%D0%B0%D0%BD%D1%81%D0%BA%D0%B8%D0%B9_%D1%81%D0%BE%D0%B1%D0%BE%D1%80" TargetMode="External"/><Relationship Id="rId14" Type="http://schemas.openxmlformats.org/officeDocument/2006/relationships/hyperlink" Target="https://ru.wikipedia.org/wiki/%D0%A4%D0%BE%D0%BD%D1%82%D0%B0%D0%BD" TargetMode="External"/><Relationship Id="rId2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s://ru.wikipedia.org/wiki/%D0%9A%D1%83%D1%85%D0%BD%D1%8F_(%D1%82%D1%80%D0%B0%D0%B4%D0%B8%D1%86%D0%B8%D0%B8)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ru.wikipedia.org/wiki/%D0%9F%D0%B8%D1%86%D1%86%D0%B0" TargetMode="External"/><Relationship Id="rId4" Type="http://schemas.openxmlformats.org/officeDocument/2006/relationships/hyperlink" Target="https://ru.wikipedia.org/wiki/%D0%98%D1%82%D0%B0%D0%BB%D0%B8%D1%8F" TargetMode="Externa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33144" y="0"/>
            <a:ext cx="9144000" cy="23876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ИТАЛИЯ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07305" y="2616279"/>
            <a:ext cx="9144000" cy="166002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</a:t>
            </a:r>
            <a:r>
              <a:rPr lang="ru-RU" dirty="0" smtClean="0"/>
              <a:t>фициальное название Италии</a:t>
            </a:r>
            <a:r>
              <a:rPr lang="ru-RU" dirty="0"/>
              <a:t> — </a:t>
            </a:r>
            <a:r>
              <a:rPr lang="ru-RU" b="1" dirty="0" smtClean="0"/>
              <a:t>Итальянская Республика</a:t>
            </a:r>
            <a:r>
              <a:rPr lang="ru-RU" dirty="0"/>
              <a:t> — </a:t>
            </a:r>
            <a:r>
              <a:rPr lang="ru-RU" dirty="0">
                <a:hlinkClick r:id="rId2" tooltip="Государство"/>
              </a:rPr>
              <a:t>государство</a:t>
            </a:r>
            <a:r>
              <a:rPr lang="ru-RU" dirty="0"/>
              <a:t> в </a:t>
            </a:r>
            <a:r>
              <a:rPr lang="ru-RU" dirty="0">
                <a:hlinkClick r:id="rId3" tooltip="Южная Европа"/>
              </a:rPr>
              <a:t>Южной Европе</a:t>
            </a:r>
            <a:r>
              <a:rPr lang="ru-RU" dirty="0"/>
              <a:t>, в центре </a:t>
            </a:r>
            <a:r>
              <a:rPr lang="ru-RU" dirty="0">
                <a:hlinkClick r:id="rId4" tooltip="Средиземноморье"/>
              </a:rPr>
              <a:t>Средиземноморья</a:t>
            </a:r>
            <a:r>
              <a:rPr lang="ru-RU" dirty="0"/>
              <a:t>. Входит в </a:t>
            </a:r>
            <a:r>
              <a:rPr lang="ru-RU" dirty="0">
                <a:hlinkClick r:id="rId5" tooltip="Евросоюз"/>
              </a:rPr>
              <a:t>Евросоюз</a:t>
            </a:r>
            <a:r>
              <a:rPr lang="ru-RU" dirty="0"/>
              <a:t> </a:t>
            </a:r>
            <a:r>
              <a:rPr lang="ru-RU" dirty="0" smtClean="0"/>
              <a:t>и </a:t>
            </a:r>
            <a:r>
              <a:rPr lang="ru-RU" dirty="0" smtClean="0">
                <a:hlinkClick r:id="rId6" tooltip="НАТО"/>
              </a:rPr>
              <a:t>НАТО</a:t>
            </a:r>
            <a:r>
              <a:rPr lang="ru-RU" dirty="0"/>
              <a:t> с момента их </a:t>
            </a:r>
            <a:r>
              <a:rPr lang="ru-RU" dirty="0" smtClean="0"/>
              <a:t>создания.</a:t>
            </a:r>
          </a:p>
          <a:p>
            <a:r>
              <a:rPr lang="ru-RU" dirty="0" smtClean="0"/>
              <a:t>Национальные символы: </a:t>
            </a:r>
            <a:r>
              <a:rPr lang="ru-RU" dirty="0" err="1" smtClean="0"/>
              <a:t>флаг,герб</a:t>
            </a:r>
            <a:r>
              <a:rPr lang="ru-RU" dirty="0" smtClean="0"/>
              <a:t> и гимн(</a:t>
            </a:r>
            <a:r>
              <a:rPr lang="it-IT" i="1" dirty="0" smtClean="0">
                <a:hlinkClick r:id="rId7" tooltip="Гимн Италии"/>
              </a:rPr>
              <a:t>«Il </a:t>
            </a:r>
            <a:r>
              <a:rPr lang="it-IT" i="1" dirty="0">
                <a:hlinkClick r:id="rId7" tooltip="Гимн Италии"/>
              </a:rPr>
              <a:t>Canto degli Italiani (Песнь итальянцев)»</a:t>
            </a:r>
            <a:r>
              <a:rPr lang="it-IT" dirty="0"/>
              <a:t/>
            </a:r>
            <a:br>
              <a:rPr lang="it-IT" dirty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1" y="410562"/>
            <a:ext cx="2705100" cy="1685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5" y="0"/>
            <a:ext cx="1973059" cy="2209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92768" y="2755392"/>
            <a:ext cx="299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Столица-       </a:t>
            </a:r>
            <a:r>
              <a:rPr lang="ru-RU" dirty="0" smtClean="0">
                <a:solidFill>
                  <a:srgbClr val="9EBC30"/>
                </a:solidFill>
              </a:rPr>
              <a:t>Рим</a:t>
            </a:r>
          </a:p>
          <a:p>
            <a:r>
              <a:rPr lang="ru-RU" dirty="0" smtClean="0"/>
              <a:t> Глава государства-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661904" y="3364992"/>
            <a:ext cx="306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EBC30"/>
                </a:solidFill>
              </a:rPr>
              <a:t>Президент</a:t>
            </a:r>
            <a:endParaRPr lang="ru-RU" dirty="0">
              <a:solidFill>
                <a:srgbClr val="9EBC3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9616" y="3694176"/>
            <a:ext cx="290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Государственный язык-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0" y="3925824"/>
            <a:ext cx="22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EBC30"/>
                </a:solidFill>
              </a:rPr>
              <a:t>итальянский</a:t>
            </a:r>
            <a:endParaRPr lang="ru-RU" dirty="0">
              <a:solidFill>
                <a:srgbClr val="9EBC3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5824" y="0"/>
            <a:ext cx="865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ITALIA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3104" y="670560"/>
            <a:ext cx="1118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ІТАЛІЯ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179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танец Италии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Тарантелла</a:t>
            </a:r>
            <a:r>
              <a:rPr lang="ru-RU" sz="2000" dirty="0">
                <a:effectLst/>
              </a:rPr>
              <a:t> — итальянский народный танец в сопровождении </a:t>
            </a:r>
            <a:r>
              <a:rPr lang="ru-RU" sz="2000" dirty="0">
                <a:effectLst/>
                <a:hlinkClick r:id="rId2" tooltip="Гитара"/>
              </a:rPr>
              <a:t>гитары</a:t>
            </a:r>
            <a:r>
              <a:rPr lang="ru-RU" sz="2000" dirty="0">
                <a:effectLst/>
              </a:rPr>
              <a:t>, </a:t>
            </a:r>
            <a:r>
              <a:rPr lang="ru-RU" sz="2000" dirty="0">
                <a:effectLst/>
                <a:hlinkClick r:id="rId3" tooltip="Тамбурин"/>
              </a:rPr>
              <a:t>тамбурина</a:t>
            </a:r>
            <a:r>
              <a:rPr lang="ru-RU" sz="2000" dirty="0">
                <a:effectLst/>
              </a:rPr>
              <a:t> (он же </a:t>
            </a:r>
            <a:r>
              <a:rPr lang="ru-RU" sz="2000" dirty="0">
                <a:effectLst/>
                <a:hlinkClick r:id="rId4" tooltip="Бубен"/>
              </a:rPr>
              <a:t>бубен</a:t>
            </a:r>
            <a:r>
              <a:rPr lang="ru-RU" sz="2000" dirty="0">
                <a:effectLst/>
              </a:rPr>
              <a:t>) и </a:t>
            </a:r>
            <a:r>
              <a:rPr lang="ru-RU" sz="2000" dirty="0" smtClean="0">
                <a:effectLst/>
                <a:hlinkClick r:id="rId5" tooltip="Кастаньеты"/>
              </a:rPr>
              <a:t>кастаньет</a:t>
            </a:r>
            <a:r>
              <a:rPr lang="ru-RU" sz="2000" dirty="0" smtClean="0">
                <a:effectLst/>
              </a:rPr>
              <a:t>. </a:t>
            </a:r>
          </a:p>
          <a:p>
            <a:r>
              <a:rPr lang="ru-RU" sz="2000" dirty="0" smtClean="0">
                <a:effectLst/>
              </a:rPr>
              <a:t>Музыка </a:t>
            </a:r>
            <a:r>
              <a:rPr lang="ru-RU" sz="2000" dirty="0">
                <a:effectLst/>
              </a:rPr>
              <a:t>тарантеллы обычно </a:t>
            </a:r>
            <a:r>
              <a:rPr lang="ru-RU" sz="2000" dirty="0" smtClean="0">
                <a:effectLst/>
              </a:rPr>
              <a:t>импровизировалась.</a:t>
            </a:r>
            <a:r>
              <a:rPr lang="ru-RU" sz="2000" dirty="0">
                <a:effectLst/>
              </a:rPr>
              <a:t> Хореография тарантеллы отличалась экстатичностью — самозабвенный танец мог продолжаться несколько </a:t>
            </a:r>
            <a:r>
              <a:rPr lang="ru-RU" sz="2000" dirty="0" smtClean="0">
                <a:effectLst/>
              </a:rPr>
              <a:t>часов.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8" y="4401924"/>
            <a:ext cx="2803065" cy="2178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15" y="4386934"/>
            <a:ext cx="2819445" cy="2178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07" y="4386935"/>
            <a:ext cx="3328693" cy="2193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070" y="2912802"/>
            <a:ext cx="1702930" cy="2881003"/>
          </a:xfrm>
          <a:prstGeom prst="rect">
            <a:avLst/>
          </a:prstGeom>
        </p:spPr>
      </p:pic>
      <p:pic>
        <p:nvPicPr>
          <p:cNvPr id="9218" name="Picture 2" descr="F:\Хреновная хрень\скачанные файлы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49562" y="596042"/>
            <a:ext cx="1642438" cy="1412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5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1417735" y="1578483"/>
            <a:ext cx="5756079" cy="157703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7137" y="6365726"/>
            <a:ext cx="7440540" cy="1218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Презентация была сделана</a:t>
            </a:r>
            <a:r>
              <a:rPr lang="en-US" sz="1400" dirty="0" smtClean="0"/>
              <a:t> </a:t>
            </a:r>
            <a:r>
              <a:rPr lang="ru-RU" sz="1400" dirty="0"/>
              <a:t>Артёмом </a:t>
            </a:r>
            <a:r>
              <a:rPr lang="ru-RU" sz="1400" dirty="0" smtClean="0"/>
              <a:t>Щербаком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ru-RU" sz="1400" dirty="0" smtClean="0"/>
              <a:t>Владиславом </a:t>
            </a:r>
            <a:r>
              <a:rPr lang="ru-RU" sz="1400" dirty="0" err="1" smtClean="0"/>
              <a:t>Момотом</a:t>
            </a:r>
            <a:r>
              <a:rPr lang="ru-RU" sz="1400" dirty="0" smtClean="0"/>
              <a:t> :3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3" y="6858000"/>
            <a:ext cx="5017616" cy="4610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8375" y="2131474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Спасибо за внимание</a:t>
            </a:r>
            <a:r>
              <a:rPr lang="en-US" sz="2800" dirty="0">
                <a:solidFill>
                  <a:schemeClr val="bg1"/>
                </a:solidFill>
              </a:rPr>
              <a:t>^^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F:\Хреновная хрень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9975" y="581663"/>
            <a:ext cx="1375741" cy="142406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89" y="3155513"/>
            <a:ext cx="4110403" cy="241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80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1.11111E-6 L -0.00494 -0.6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3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</a:t>
            </a:r>
            <a:r>
              <a:rPr lang="en-US" dirty="0" smtClean="0"/>
              <a:t> </a:t>
            </a:r>
            <a:r>
              <a:rPr lang="ru-RU" dirty="0" smtClean="0"/>
              <a:t>Италии</a:t>
            </a:r>
            <a:endParaRPr lang="ru-RU" dirty="0"/>
          </a:p>
        </p:txBody>
      </p:sp>
      <p:graphicFrame>
        <p:nvGraphicFramePr>
          <p:cNvPr id="32" name="Объект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342902"/>
              </p:ext>
            </p:extLst>
          </p:nvPr>
        </p:nvGraphicFramePr>
        <p:xfrm>
          <a:off x="-2323419" y="2328092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87251" y="1936207"/>
            <a:ext cx="6878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Граничит с </a:t>
            </a:r>
            <a:r>
              <a:rPr lang="ru-RU" dirty="0">
                <a:hlinkClick r:id="rId3" tooltip="Франция"/>
              </a:rPr>
              <a:t>Францией</a:t>
            </a:r>
            <a:r>
              <a:rPr lang="ru-RU" dirty="0"/>
              <a:t> на северо-западе (протяжённость границы — 488 км), со </a:t>
            </a:r>
            <a:r>
              <a:rPr lang="ru-RU" dirty="0">
                <a:hlinkClick r:id="rId4" tooltip="Швейцария"/>
              </a:rPr>
              <a:t>Швейцарией</a:t>
            </a:r>
            <a:r>
              <a:rPr lang="ru-RU" dirty="0"/>
              <a:t> (740 км) и </a:t>
            </a:r>
            <a:r>
              <a:rPr lang="ru-RU" dirty="0">
                <a:hlinkClick r:id="rId5" tooltip="Австрия"/>
              </a:rPr>
              <a:t>Австрией</a:t>
            </a:r>
            <a:r>
              <a:rPr lang="ru-RU" dirty="0"/>
              <a:t> (430 км) — на севере и со </a:t>
            </a:r>
            <a:r>
              <a:rPr lang="ru-RU" dirty="0">
                <a:hlinkClick r:id="rId6" tooltip="Словения"/>
              </a:rPr>
              <a:t>Словенией</a:t>
            </a:r>
            <a:r>
              <a:rPr lang="ru-RU" dirty="0"/>
              <a:t> — на северо-востоке (232 км). Также имеет внутренние границы с </a:t>
            </a:r>
            <a:r>
              <a:rPr lang="ru-RU" dirty="0">
                <a:hlinkClick r:id="rId7" tooltip="Ватикан"/>
              </a:rPr>
              <a:t>Ватиканом</a:t>
            </a:r>
            <a:r>
              <a:rPr lang="ru-RU" dirty="0"/>
              <a:t> (3,2 км) и </a:t>
            </a:r>
            <a:r>
              <a:rPr lang="ru-RU" dirty="0">
                <a:hlinkClick r:id="rId8" tooltip="Сан-Марино"/>
              </a:rPr>
              <a:t>Сан-Марино</a:t>
            </a:r>
            <a:r>
              <a:rPr lang="ru-RU" dirty="0"/>
              <a:t> (39 км).</a:t>
            </a:r>
          </a:p>
          <a:p>
            <a:r>
              <a:rPr lang="ru-RU" dirty="0"/>
              <a:t>Занимает </a:t>
            </a:r>
            <a:r>
              <a:rPr lang="ru-RU" dirty="0" err="1">
                <a:hlinkClick r:id="rId9" tooltip="Апеннинский полуостров"/>
              </a:rPr>
              <a:t>Апеннинский</a:t>
            </a:r>
            <a:r>
              <a:rPr lang="ru-RU" dirty="0">
                <a:hlinkClick r:id="rId9" tooltip="Апеннинский полуостров"/>
              </a:rPr>
              <a:t> полуостров</a:t>
            </a:r>
            <a:r>
              <a:rPr lang="ru-RU" dirty="0"/>
              <a:t>, </a:t>
            </a:r>
            <a:r>
              <a:rPr lang="ru-RU" dirty="0">
                <a:hlinkClick r:id="rId10" tooltip="Балканский полуостров"/>
              </a:rPr>
              <a:t>Балканский полуостров</a:t>
            </a:r>
            <a:r>
              <a:rPr lang="ru-RU" dirty="0"/>
              <a:t> (небольшую часть), </a:t>
            </a:r>
            <a:r>
              <a:rPr lang="ru-RU" dirty="0" err="1">
                <a:hlinkClick r:id="rId11" tooltip="Паданская равнина"/>
              </a:rPr>
              <a:t>Паданскую</a:t>
            </a:r>
            <a:r>
              <a:rPr lang="ru-RU" dirty="0">
                <a:hlinkClick r:id="rId11" tooltip="Паданская равнина"/>
              </a:rPr>
              <a:t> равнину</a:t>
            </a:r>
            <a:r>
              <a:rPr lang="ru-RU" dirty="0"/>
              <a:t>, южные склоны </a:t>
            </a:r>
            <a:r>
              <a:rPr lang="ru-RU" dirty="0">
                <a:hlinkClick r:id="rId12" tooltip="Альпы"/>
              </a:rPr>
              <a:t>Альп</a:t>
            </a:r>
            <a:r>
              <a:rPr lang="ru-RU" dirty="0"/>
              <a:t>, острова </a:t>
            </a:r>
            <a:r>
              <a:rPr lang="ru-RU" dirty="0">
                <a:hlinkClick r:id="rId13" tooltip="Сицилия (остров)"/>
              </a:rPr>
              <a:t>Сицилия</a:t>
            </a:r>
            <a:r>
              <a:rPr lang="ru-RU" dirty="0"/>
              <a:t>, </a:t>
            </a:r>
            <a:r>
              <a:rPr lang="ru-RU" dirty="0">
                <a:hlinkClick r:id="rId14" tooltip="Сардиния"/>
              </a:rPr>
              <a:t>Сардиния</a:t>
            </a:r>
            <a:r>
              <a:rPr lang="ru-RU" dirty="0"/>
              <a:t> и ряд мелких островов.</a:t>
            </a:r>
          </a:p>
          <a:p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9" y="2033015"/>
            <a:ext cx="5243530" cy="4599433"/>
          </a:xfrm>
          <a:prstGeom prst="rect">
            <a:avLst/>
          </a:prstGeom>
        </p:spPr>
      </p:pic>
      <p:pic>
        <p:nvPicPr>
          <p:cNvPr id="1029" name="Picture 5" descr="F:\Хреновная хрень\скачанные файлы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569835" y="554636"/>
            <a:ext cx="1622165" cy="1439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2751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Флаг</a:t>
            </a:r>
            <a:r>
              <a:rPr lang="uk-UA" dirty="0" smtClean="0"/>
              <a:t> </a:t>
            </a:r>
            <a:r>
              <a:rPr lang="uk-UA" dirty="0" err="1" smtClean="0"/>
              <a:t>Италии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Хреновная хрень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656" y="2182368"/>
            <a:ext cx="9302496" cy="4340352"/>
          </a:xfrm>
          <a:prstGeom prst="rect">
            <a:avLst/>
          </a:prstGeom>
          <a:noFill/>
        </p:spPr>
      </p:pic>
      <p:pic>
        <p:nvPicPr>
          <p:cNvPr id="2051" name="Picture 3" descr="F:\Хреновная хрень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2730" y="624254"/>
            <a:ext cx="1258245" cy="13394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Герб </a:t>
            </a:r>
            <a:r>
              <a:rPr lang="uk-UA" dirty="0" err="1" smtClean="0"/>
              <a:t>Италии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Хреновная хрень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110" y="1954784"/>
            <a:ext cx="4191762" cy="4694244"/>
          </a:xfrm>
          <a:prstGeom prst="rect">
            <a:avLst/>
          </a:prstGeom>
          <a:noFill/>
        </p:spPr>
      </p:pic>
      <p:pic>
        <p:nvPicPr>
          <p:cNvPr id="3075" name="Picture 3" descr="F:\Хреновная хрень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8065" y="611708"/>
            <a:ext cx="1623935" cy="13669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Гимн</a:t>
            </a:r>
            <a:r>
              <a:rPr lang="uk-UA" dirty="0" smtClean="0"/>
              <a:t> </a:t>
            </a:r>
            <a:r>
              <a:rPr lang="uk-UA" dirty="0" err="1" smtClean="0"/>
              <a:t>Италии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152" y="2137581"/>
            <a:ext cx="9613861" cy="359931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it-IT" sz="1400" dirty="0" smtClean="0">
                <a:effectLst/>
                <a:latin typeface="Adobe Caslon Pro Bold"/>
              </a:rPr>
              <a:t>Fratelli d’Italia,</a:t>
            </a:r>
            <a:r>
              <a:rPr lang="ru-RU" sz="1400" dirty="0" smtClean="0">
                <a:effectLst/>
              </a:rPr>
              <a:t>                                                        </a:t>
            </a:r>
            <a:r>
              <a:rPr lang="it-IT" sz="1400" dirty="0" smtClean="0">
                <a:effectLst/>
                <a:latin typeface="Adobe Caslon Pro Bold"/>
              </a:rPr>
              <a:t/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l’Italia s'è desta,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dell’elmo di Scipio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s'è cinta la testa.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Dov'è la vittoria?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Le porga la chioma,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che schiava di Roma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Iddio la creò.Stringiamoci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siam pronti alla morte. 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Siam pronti alla morte, 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l’Italia chiamò. 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Stringiamoci a coorte, 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siam pronti alla morte. 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Siam pronti alla morte, 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l’Italia chiamò! 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Noi fummo da secoli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calpesti, derisi,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perché non siam popolo,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perché siam divisi.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Raccolgaci un’unica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bandiera, una speme: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di fonderci insieme</a:t>
            </a:r>
            <a:br>
              <a:rPr lang="it-IT" sz="1400" dirty="0" smtClean="0">
                <a:effectLst/>
                <a:latin typeface="Adobe Caslon Pro Bold"/>
              </a:rPr>
            </a:br>
            <a:r>
              <a:rPr lang="it-IT" sz="1400" dirty="0" smtClean="0">
                <a:effectLst/>
                <a:latin typeface="Adobe Caslon Pro Bold"/>
              </a:rPr>
              <a:t>già l’ora suonò.</a:t>
            </a:r>
          </a:p>
          <a:p>
            <a:pPr algn="ctr"/>
            <a:endParaRPr lang="ru-RU" sz="1400" dirty="0"/>
          </a:p>
        </p:txBody>
      </p:sp>
      <p:pic>
        <p:nvPicPr>
          <p:cNvPr id="4099" name="Picture 3" descr="F:\Хреновная хрень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0195" y="790524"/>
            <a:ext cx="1473520" cy="9183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33804" y="2077296"/>
            <a:ext cx="19980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dobe Caslon Pro Bold" panose="0205070206050A020403" pitchFamily="18" charset="0"/>
              </a:rPr>
              <a:t>Stringiamoci a coorte,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morte.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l’Italia chiamò.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Stringiamoci a coorte,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morte.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l’Italia chiamò!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Uniamoci, amiamoci,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l’unione e l’amore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rivelano ai popoli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le vie del Signore.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Giuriamo far libero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il suolo natio: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uniti, per Dio,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chi vincer ci può?</a:t>
            </a:r>
          </a:p>
          <a:p>
            <a:r>
              <a:rPr lang="it-IT" sz="1400" dirty="0">
                <a:latin typeface="Adobe Caslon Pro Bold" panose="0205070206050A020403" pitchFamily="18" charset="0"/>
              </a:rPr>
              <a:t>Stringiamoci a coorte,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morte.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l’Italia chiamò. </a:t>
            </a:r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022123" y="2135909"/>
            <a:ext cx="23328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dobe Caslon Pro Bold" panose="0205070206050A020403" pitchFamily="18" charset="0"/>
              </a:rPr>
              <a:t>Stringiamoci a coorte, 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siam pronti alla morte. 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Siam pronti alla morte, 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l’Italia chiamò! 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Dall’Alpi a Sicilia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Dovunque è Legnano,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Ogn’uom di Ferruccio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Ha il core, ha la mano,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I bimbi d’Italia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Si chiaman Balilla,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Il suon d’ogni squilla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I Vespri suonò.</a:t>
            </a:r>
          </a:p>
          <a:p>
            <a:r>
              <a:rPr lang="it-IT" sz="1600" dirty="0">
                <a:latin typeface="Adobe Caslon Pro Bold" panose="0205070206050A020403" pitchFamily="18" charset="0"/>
              </a:rPr>
              <a:t>Stringiamoci a coorte, 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siam pronti alla morte. 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Siam pronti alla morte, </a:t>
            </a:r>
            <a:br>
              <a:rPr lang="it-IT" sz="1600" dirty="0">
                <a:latin typeface="Adobe Caslon Pro Bold" panose="0205070206050A020403" pitchFamily="18" charset="0"/>
              </a:rPr>
            </a:br>
            <a:r>
              <a:rPr lang="it-IT" sz="1600" dirty="0">
                <a:latin typeface="Adobe Caslon Pro Bold" panose="0205070206050A020403" pitchFamily="18" charset="0"/>
              </a:rPr>
              <a:t>l’Italia chiamò. </a:t>
            </a:r>
          </a:p>
          <a:p>
            <a:r>
              <a:rPr lang="it-IT" sz="1600" dirty="0" smtClean="0">
                <a:latin typeface="Adobe Caslon Pro Bold" panose="0205070206050A020403" pitchFamily="18" charset="0"/>
              </a:rPr>
              <a:t>Stringiamoci a coorte, 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586137" y="1880477"/>
            <a:ext cx="3085032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dobe Caslon Pro Bold" panose="0205070206050A020403" pitchFamily="18" charset="0"/>
              </a:rPr>
              <a:t/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morte.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l’Italia chiamò!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Son giunchi che piegano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Le spade vendute: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Già l’Aquila d’Austria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Le penne ha perdute.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Il sangue d’Italia,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Il sangue Polacco,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Bevé, col cosacco,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Ma il cor le bruciò.</a:t>
            </a:r>
          </a:p>
          <a:p>
            <a:r>
              <a:rPr lang="it-IT" sz="1400" dirty="0">
                <a:latin typeface="Adobe Caslon Pro Bold" panose="0205070206050A020403" pitchFamily="18" charset="0"/>
              </a:rPr>
              <a:t>Stringiamoci a coorte,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morte.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l’Italia chiamò.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Stringiamoci a coorte,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morte.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Siam pronti alla morte,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l’Italia chiamò! </a:t>
            </a:r>
            <a:br>
              <a:rPr lang="it-IT" sz="1400" dirty="0">
                <a:latin typeface="Adobe Caslon Pro Bold" panose="0205070206050A020403" pitchFamily="18" charset="0"/>
              </a:rPr>
            </a:br>
            <a:r>
              <a:rPr lang="it-IT" sz="1400" dirty="0">
                <a:latin typeface="Adobe Caslon Pro Bold" panose="0205070206050A020403" pitchFamily="18" charset="0"/>
              </a:rPr>
              <a:t>Sì</a:t>
            </a:r>
          </a:p>
          <a:p>
            <a:endParaRPr lang="ru-RU" sz="1050" dirty="0"/>
          </a:p>
        </p:txBody>
      </p:sp>
      <p:pic>
        <p:nvPicPr>
          <p:cNvPr id="7" name="Il-Canto-degli-Italiani-Fratelli-d39Italia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47385" y="922945"/>
            <a:ext cx="231701" cy="231701"/>
          </a:xfrm>
          <a:prstGeom prst="rect">
            <a:avLst/>
          </a:prstGeom>
        </p:spPr>
      </p:pic>
      <p:pic>
        <p:nvPicPr>
          <p:cNvPr id="4098" name="Picture 2" descr="F:\Хреновная хрень\гер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1573" y="635757"/>
            <a:ext cx="1175025" cy="131588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453">
            <a:off x="10710370" y="6576081"/>
            <a:ext cx="3998160" cy="28057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167">
            <a:off x="-2538527" y="6563235"/>
            <a:ext cx="3789108" cy="265902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0.025 L -0.08906 -0.3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-169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10559 -0.2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91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24" y="770319"/>
            <a:ext cx="9613861" cy="1080938"/>
          </a:xfrm>
        </p:spPr>
        <p:txBody>
          <a:bodyPr/>
          <a:lstStyle/>
          <a:p>
            <a:r>
              <a:rPr lang="ru-RU" dirty="0" smtClean="0"/>
              <a:t>НАЦИОНАЛЬНЫЙ КОСТЮМ ИТАЛИИ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44" y="2045997"/>
            <a:ext cx="2859405" cy="47051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44" y="2045998"/>
            <a:ext cx="3093578" cy="2317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44" y="4460904"/>
            <a:ext cx="3093578" cy="2290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75" y="2045996"/>
            <a:ext cx="2995008" cy="4705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" y="2045996"/>
            <a:ext cx="2606468" cy="4705181"/>
          </a:xfrm>
          <a:prstGeom prst="rect">
            <a:avLst/>
          </a:prstGeom>
        </p:spPr>
      </p:pic>
      <p:pic>
        <p:nvPicPr>
          <p:cNvPr id="5122" name="Picture 2" descr="F:\Хреновная хрень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68064" y="626153"/>
            <a:ext cx="1623935" cy="1335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Италии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053339" cy="3599316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effectLst/>
              </a:rPr>
              <a:t>Литература</a:t>
            </a:r>
            <a:endParaRPr lang="ru-RU" sz="1800" b="1" dirty="0">
              <a:effectLst/>
            </a:endParaRPr>
          </a:p>
          <a:p>
            <a:pPr marL="0" indent="0">
              <a:buNone/>
            </a:pPr>
            <a:r>
              <a:rPr lang="ru-RU" sz="1600" dirty="0">
                <a:effectLst/>
              </a:rPr>
              <a:t>Самым известным итальянским писателем является </a:t>
            </a:r>
            <a:r>
              <a:rPr lang="ru-RU" sz="1600" dirty="0">
                <a:effectLst/>
                <a:hlinkClick r:id="rId2" tooltip="Данте Алигьери"/>
              </a:rPr>
              <a:t>Данте Алигьери</a:t>
            </a:r>
            <a:r>
              <a:rPr lang="ru-RU" sz="1600" dirty="0">
                <a:effectLst/>
              </a:rPr>
              <a:t>, творец </a:t>
            </a:r>
            <a:r>
              <a:rPr lang="ru-RU" sz="1600" dirty="0">
                <a:effectLst/>
                <a:hlinkClick r:id="rId3" tooltip="Божественная комедия"/>
              </a:rPr>
              <a:t>Божественной комедии</a:t>
            </a:r>
            <a:r>
              <a:rPr lang="ru-RU" sz="1600" dirty="0">
                <a:effectLst/>
              </a:rPr>
              <a:t>. Шесть итальянских писателей стали лауреатами </a:t>
            </a:r>
            <a:r>
              <a:rPr lang="ru-RU" sz="1600" dirty="0">
                <a:effectLst/>
                <a:hlinkClick r:id="rId4" tooltip="Нобелевская премия по литературе"/>
              </a:rPr>
              <a:t>Нобелевской премии</a:t>
            </a:r>
            <a:r>
              <a:rPr lang="ru-RU" sz="1600" dirty="0">
                <a:effectLst/>
              </a:rPr>
              <a:t>: </a:t>
            </a:r>
            <a:r>
              <a:rPr lang="ru-RU" sz="1600" dirty="0" err="1">
                <a:effectLst/>
                <a:hlinkClick r:id="rId5" tooltip="Джозуэ Кардуччи"/>
              </a:rPr>
              <a:t>Джозуэ</a:t>
            </a:r>
            <a:r>
              <a:rPr lang="ru-RU" sz="1600" dirty="0">
                <a:effectLst/>
                <a:hlinkClick r:id="rId5" tooltip="Джозуэ Кардуччи"/>
              </a:rPr>
              <a:t> </a:t>
            </a:r>
            <a:r>
              <a:rPr lang="ru-RU" sz="1600" dirty="0" err="1">
                <a:effectLst/>
                <a:hlinkClick r:id="rId5" tooltip="Джозуэ Кардуччи"/>
              </a:rPr>
              <a:t>Кардуччи</a:t>
            </a:r>
            <a:r>
              <a:rPr lang="ru-RU" sz="1600" dirty="0">
                <a:effectLst/>
              </a:rPr>
              <a:t> (1906), </a:t>
            </a:r>
            <a:r>
              <a:rPr lang="ru-RU" sz="1600" dirty="0">
                <a:effectLst/>
                <a:hlinkClick r:id="rId6" tooltip="Грация Деледда"/>
              </a:rPr>
              <a:t>Грация </a:t>
            </a:r>
            <a:r>
              <a:rPr lang="ru-RU" sz="1600" dirty="0" err="1">
                <a:effectLst/>
                <a:hlinkClick r:id="rId6" tooltip="Грация Деледда"/>
              </a:rPr>
              <a:t>Деледда</a:t>
            </a:r>
            <a:r>
              <a:rPr lang="ru-RU" sz="1600" dirty="0">
                <a:effectLst/>
              </a:rPr>
              <a:t> (1926), </a:t>
            </a:r>
            <a:r>
              <a:rPr lang="ru-RU" sz="1600" dirty="0" err="1">
                <a:effectLst/>
                <a:hlinkClick r:id="rId7" tooltip="Луиджи Пиранделло"/>
              </a:rPr>
              <a:t>Луиджи</a:t>
            </a:r>
            <a:r>
              <a:rPr lang="ru-RU" sz="1600" dirty="0">
                <a:effectLst/>
                <a:hlinkClick r:id="rId7" tooltip="Луиджи Пиранделло"/>
              </a:rPr>
              <a:t> Пиранделло</a:t>
            </a:r>
            <a:r>
              <a:rPr lang="ru-RU" sz="1600" dirty="0">
                <a:effectLst/>
              </a:rPr>
              <a:t> (1934),</a:t>
            </a:r>
            <a:r>
              <a:rPr lang="ru-RU" sz="1600" dirty="0">
                <a:effectLst/>
                <a:hlinkClick r:id="rId8" tooltip="Сальваторе Квазимодо"/>
              </a:rPr>
              <a:t>Сальваторе Квазимодо</a:t>
            </a:r>
            <a:r>
              <a:rPr lang="ru-RU" sz="1600" dirty="0">
                <a:effectLst/>
              </a:rPr>
              <a:t> (1959), </a:t>
            </a:r>
            <a:r>
              <a:rPr lang="ru-RU" sz="1600" dirty="0" err="1">
                <a:effectLst/>
                <a:hlinkClick r:id="rId9" tooltip="Эудженио Монтале"/>
              </a:rPr>
              <a:t>Эудженио</a:t>
            </a:r>
            <a:r>
              <a:rPr lang="ru-RU" sz="1600" dirty="0">
                <a:effectLst/>
                <a:hlinkClick r:id="rId9" tooltip="Эудженио Монтале"/>
              </a:rPr>
              <a:t> </a:t>
            </a:r>
            <a:r>
              <a:rPr lang="ru-RU" sz="1600" dirty="0" err="1">
                <a:effectLst/>
                <a:hlinkClick r:id="rId9" tooltip="Эудженио Монтале"/>
              </a:rPr>
              <a:t>Монтале</a:t>
            </a:r>
            <a:r>
              <a:rPr lang="ru-RU" sz="1600" dirty="0">
                <a:effectLst/>
              </a:rPr>
              <a:t> (1975), </a:t>
            </a:r>
            <a:r>
              <a:rPr lang="ru-RU" sz="1600" dirty="0" err="1">
                <a:effectLst/>
                <a:hlinkClick r:id="rId10" tooltip="Дарио Фо"/>
              </a:rPr>
              <a:t>Дарио</a:t>
            </a:r>
            <a:r>
              <a:rPr lang="ru-RU" sz="1600" dirty="0">
                <a:effectLst/>
                <a:hlinkClick r:id="rId10" tooltip="Дарио Фо"/>
              </a:rPr>
              <a:t> </a:t>
            </a:r>
            <a:r>
              <a:rPr lang="ru-RU" sz="1600" dirty="0" err="1">
                <a:effectLst/>
                <a:hlinkClick r:id="rId10" tooltip="Дарио Фо"/>
              </a:rPr>
              <a:t>Фо</a:t>
            </a:r>
            <a:r>
              <a:rPr lang="ru-RU" sz="1600" dirty="0">
                <a:effectLst/>
              </a:rPr>
              <a:t> (1997). Также всемирно известен </a:t>
            </a:r>
            <a:r>
              <a:rPr lang="ru-RU" sz="1600" dirty="0">
                <a:effectLst/>
                <a:hlinkClick r:id="rId11" tooltip="Умберто Эко"/>
              </a:rPr>
              <a:t>Умберто Эко</a:t>
            </a:r>
            <a:r>
              <a:rPr lang="ru-RU" sz="1600" dirty="0" smtClean="0">
                <a:effectLst/>
              </a:rPr>
              <a:t>.</a:t>
            </a:r>
            <a:endParaRPr lang="en-US" sz="1600" dirty="0" smtClean="0">
              <a:effectLst/>
            </a:endParaRPr>
          </a:p>
          <a:p>
            <a:endParaRPr lang="en-US" sz="1600" dirty="0" smtClean="0">
              <a:effectLst/>
            </a:endParaRPr>
          </a:p>
          <a:p>
            <a:r>
              <a:rPr lang="ru-RU" sz="1900" b="1" dirty="0">
                <a:effectLst/>
              </a:rPr>
              <a:t>Изобразительное </a:t>
            </a:r>
            <a:r>
              <a:rPr lang="ru-RU" sz="1900" b="1" dirty="0" smtClean="0">
                <a:effectLst/>
              </a:rPr>
              <a:t>искусство</a:t>
            </a:r>
            <a:endParaRPr lang="ru-RU" sz="1600" dirty="0">
              <a:effectLst/>
            </a:endParaRPr>
          </a:p>
          <a:p>
            <a:pPr marL="0" indent="0">
              <a:buNone/>
            </a:pPr>
            <a:r>
              <a:rPr lang="ru-RU" sz="1900" dirty="0">
                <a:effectLst/>
              </a:rPr>
              <a:t>История итальянского искусства во многом предопределила историю искусства </a:t>
            </a:r>
            <a:r>
              <a:rPr lang="ru-RU" sz="1900" dirty="0">
                <a:effectLst/>
                <a:hlinkClick r:id="rId12" tooltip="Западный мир"/>
              </a:rPr>
              <a:t>Западной цивилизации</a:t>
            </a:r>
            <a:r>
              <a:rPr lang="ru-RU" sz="1900" dirty="0">
                <a:effectLst/>
              </a:rPr>
              <a:t>. После </a:t>
            </a:r>
            <a:r>
              <a:rPr lang="ru-RU" sz="1900" dirty="0">
                <a:effectLst/>
                <a:hlinkClick r:id="rId13" tooltip="Этрусское искусство"/>
              </a:rPr>
              <a:t>этрусской</a:t>
            </a:r>
            <a:r>
              <a:rPr lang="ru-RU" sz="1900" dirty="0">
                <a:effectLst/>
              </a:rPr>
              <a:t> и особенно </a:t>
            </a:r>
            <a:r>
              <a:rPr lang="ru-RU" sz="1900" dirty="0">
                <a:effectLst/>
                <a:hlinkClick r:id="rId14" tooltip="Древний Рим"/>
              </a:rPr>
              <a:t>Древнеримской эпохи</a:t>
            </a:r>
            <a:r>
              <a:rPr lang="ru-RU" sz="1900" dirty="0">
                <a:effectLst/>
              </a:rPr>
              <a:t>, которые доминировали на Апеннинах на протяжении многих веков, Италия занимает центральное место в Европейском искусстве эпохи </a:t>
            </a:r>
            <a:r>
              <a:rPr lang="ru-RU" sz="1900" dirty="0">
                <a:effectLst/>
                <a:hlinkClick r:id="rId15" tooltip="Возрождение"/>
              </a:rPr>
              <a:t>Возрождения</a:t>
            </a:r>
            <a:r>
              <a:rPr lang="ru-RU" sz="1900" dirty="0">
                <a:effectLst/>
              </a:rPr>
              <a:t>. Италия также доминировала в европейской художественной жизни в 16-м и 17-м веках, будучи колыбелью стиля </a:t>
            </a:r>
            <a:r>
              <a:rPr lang="ru-RU" sz="1900" i="1" dirty="0">
                <a:effectLst/>
                <a:hlinkClick r:id="rId16" tooltip="Барокко"/>
              </a:rPr>
              <a:t>барокко</a:t>
            </a:r>
            <a:r>
              <a:rPr lang="ru-RU" sz="1900" dirty="0">
                <a:effectLst/>
              </a:rPr>
              <a:t>.</a:t>
            </a:r>
            <a:endParaRPr lang="ru-RU" sz="1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81" y="2104401"/>
            <a:ext cx="994954" cy="1519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7409" y="3623416"/>
            <a:ext cx="1956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Данте Алигьери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144" y="2104401"/>
            <a:ext cx="1134447" cy="1519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79245" y="3623415"/>
            <a:ext cx="1931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Сальваторе Квазимодо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82" y="4396672"/>
            <a:ext cx="994954" cy="15190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44922" y="5898007"/>
            <a:ext cx="2247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/>
              <a:t>Мона</a:t>
            </a:r>
            <a:r>
              <a:rPr lang="ru-RU" sz="1000" dirty="0" smtClean="0"/>
              <a:t> Лиза</a:t>
            </a:r>
            <a:endParaRPr lang="ru-RU" sz="1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144" y="4394550"/>
            <a:ext cx="1134447" cy="1495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68694" y="5890312"/>
            <a:ext cx="20082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Леонардо да Винчи</a:t>
            </a:r>
            <a:endParaRPr lang="ru-RU" sz="1050" dirty="0"/>
          </a:p>
        </p:txBody>
      </p:sp>
      <p:pic>
        <p:nvPicPr>
          <p:cNvPr id="6146" name="Picture 2" descr="F:\Хреновная хрень\герб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731628" y="602470"/>
            <a:ext cx="1255689" cy="140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5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Италии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effectLst/>
              </a:rPr>
              <a:t>Колизей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>
                <a:effectLst/>
              </a:rPr>
              <a:t>или </a:t>
            </a:r>
            <a:r>
              <a:rPr lang="ru-RU" sz="1600" b="1" dirty="0">
                <a:effectLst/>
              </a:rPr>
              <a:t>амфитеатр Флавиев</a:t>
            </a:r>
            <a:r>
              <a:rPr lang="ru-RU" sz="1600" dirty="0">
                <a:effectLst/>
              </a:rPr>
              <a:t> </a:t>
            </a:r>
            <a:r>
              <a:rPr lang="ru-RU" sz="1600" dirty="0" smtClean="0">
                <a:effectLst/>
              </a:rPr>
              <a:t>—</a:t>
            </a:r>
            <a:r>
              <a:rPr lang="ru-RU" sz="1600" dirty="0">
                <a:effectLst/>
              </a:rPr>
              <a:t> </a:t>
            </a:r>
            <a:r>
              <a:rPr lang="ru-RU" sz="1600" dirty="0">
                <a:effectLst/>
                <a:hlinkClick r:id="rId2" tooltip="Амфитеатр"/>
              </a:rPr>
              <a:t>амфитеатр</a:t>
            </a:r>
            <a:r>
              <a:rPr lang="ru-RU" sz="1600" dirty="0">
                <a:effectLst/>
              </a:rPr>
              <a:t>, </a:t>
            </a:r>
            <a:r>
              <a:rPr lang="ru-RU" sz="1600" dirty="0">
                <a:effectLst/>
                <a:hlinkClick r:id="rId3" tooltip="Памятник архитектуры"/>
              </a:rPr>
              <a:t>памятник архитектуры</a:t>
            </a:r>
            <a:r>
              <a:rPr lang="ru-RU" sz="1600" dirty="0">
                <a:effectLst/>
              </a:rPr>
              <a:t> </a:t>
            </a:r>
            <a:r>
              <a:rPr lang="ru-RU" sz="1600" dirty="0">
                <a:effectLst/>
                <a:hlinkClick r:id="rId4" tooltip="Древний Рим"/>
              </a:rPr>
              <a:t>Древнего Рима</a:t>
            </a:r>
            <a:r>
              <a:rPr lang="ru-RU" sz="1600" dirty="0">
                <a:effectLst/>
              </a:rPr>
              <a:t>, наиболее известное и одно из самых грандиозных сооружений Древнего мира, сохранившихся до нашего </a:t>
            </a:r>
            <a:r>
              <a:rPr lang="ru-RU" sz="1600" dirty="0" smtClean="0">
                <a:effectLst/>
              </a:rPr>
              <a:t>времени. </a:t>
            </a:r>
            <a:r>
              <a:rPr lang="ru-RU" sz="1600" dirty="0">
                <a:effectLst/>
              </a:rPr>
              <a:t>Находится в </a:t>
            </a:r>
            <a:r>
              <a:rPr lang="ru-RU" sz="1600" dirty="0">
                <a:effectLst/>
                <a:hlinkClick r:id="rId5" tooltip="Рим"/>
              </a:rPr>
              <a:t>Риме</a:t>
            </a:r>
            <a:r>
              <a:rPr lang="ru-RU" sz="1600" dirty="0">
                <a:effectLst/>
              </a:rPr>
              <a:t>, в </a:t>
            </a:r>
            <a:r>
              <a:rPr lang="ru-RU" sz="1600" dirty="0" smtClean="0">
                <a:effectLst/>
              </a:rPr>
              <a:t>ложбине между</a:t>
            </a:r>
            <a:r>
              <a:rPr lang="ru-RU" sz="1600" dirty="0">
                <a:effectLst/>
              </a:rPr>
              <a:t> </a:t>
            </a:r>
            <a:r>
              <a:rPr lang="ru-RU" sz="1600" dirty="0" err="1">
                <a:effectLst/>
                <a:hlinkClick r:id="rId6" tooltip="Эсквилин"/>
              </a:rPr>
              <a:t>Эсквилинским</a:t>
            </a:r>
            <a:r>
              <a:rPr lang="ru-RU" sz="1600" dirty="0">
                <a:effectLst/>
              </a:rPr>
              <a:t>, </a:t>
            </a:r>
            <a:r>
              <a:rPr lang="ru-RU" sz="1600" dirty="0" err="1">
                <a:effectLst/>
                <a:hlinkClick r:id="rId7" tooltip="Палатин"/>
              </a:rPr>
              <a:t>Палатинским</a:t>
            </a:r>
            <a:r>
              <a:rPr lang="ru-RU" sz="1600" dirty="0">
                <a:effectLst/>
              </a:rPr>
              <a:t> и </a:t>
            </a:r>
            <a:r>
              <a:rPr lang="ru-RU" sz="1600" dirty="0" err="1">
                <a:effectLst/>
                <a:hlinkClick r:id="rId8" tooltip="Целий"/>
              </a:rPr>
              <a:t>Целиевским</a:t>
            </a:r>
            <a:r>
              <a:rPr lang="ru-RU" sz="1600" dirty="0">
                <a:effectLst/>
              </a:rPr>
              <a:t> холмами</a:t>
            </a:r>
            <a:r>
              <a:rPr lang="ru-RU" sz="1600" dirty="0" smtClean="0">
                <a:effectLst/>
              </a:rPr>
              <a:t>.</a:t>
            </a:r>
            <a:endParaRPr lang="ru-RU" sz="1600" dirty="0">
              <a:effectLst/>
            </a:endParaRPr>
          </a:p>
          <a:p>
            <a:pPr marL="0" indent="0">
              <a:buNone/>
            </a:pPr>
            <a:r>
              <a:rPr lang="ru-RU" sz="1400" b="1" dirty="0" smtClean="0">
                <a:effectLst/>
              </a:rPr>
              <a:t>Пизанская </a:t>
            </a:r>
            <a:r>
              <a:rPr lang="ru-RU" sz="1400" b="1" dirty="0">
                <a:effectLst/>
              </a:rPr>
              <a:t>башня</a:t>
            </a:r>
            <a:r>
              <a:rPr lang="ru-RU" sz="1400" dirty="0">
                <a:effectLst/>
              </a:rPr>
              <a:t> </a:t>
            </a:r>
            <a:r>
              <a:rPr lang="ru-RU" sz="1400" dirty="0" smtClean="0">
                <a:effectLst/>
              </a:rPr>
              <a:t>— </a:t>
            </a:r>
            <a:r>
              <a:rPr lang="ru-RU" sz="1400" dirty="0">
                <a:effectLst/>
              </a:rPr>
              <a:t>колокольная башня, часть ансамбля городского собора Санта-Мария </a:t>
            </a:r>
            <a:r>
              <a:rPr lang="ru-RU" sz="1400" dirty="0" err="1">
                <a:effectLst/>
              </a:rPr>
              <a:t>Ассунта</a:t>
            </a:r>
            <a:r>
              <a:rPr lang="ru-RU" sz="1400" dirty="0">
                <a:effectLst/>
              </a:rPr>
              <a:t> (</a:t>
            </a:r>
            <a:r>
              <a:rPr lang="ru-RU" sz="1400" dirty="0">
                <a:effectLst/>
                <a:hlinkClick r:id="rId9" tooltip="Пизанский собор"/>
              </a:rPr>
              <a:t>Пизанский собор</a:t>
            </a:r>
            <a:r>
              <a:rPr lang="ru-RU" sz="1400" dirty="0">
                <a:effectLst/>
              </a:rPr>
              <a:t>) в городе </a:t>
            </a:r>
            <a:r>
              <a:rPr lang="ru-RU" sz="1400" dirty="0">
                <a:effectLst/>
                <a:hlinkClick r:id="rId10" tooltip="Пиза"/>
              </a:rPr>
              <a:t>Пиза</a:t>
            </a:r>
            <a:r>
              <a:rPr lang="ru-RU" sz="1400" dirty="0">
                <a:effectLst/>
              </a:rPr>
              <a:t>, получившая всемирную известность благодаря непреднамеренному наклону. Наклон башни, вызванный мягкостью почвы, происходил по мере строительства, завершившегося в </a:t>
            </a:r>
            <a:r>
              <a:rPr lang="ru-RU" sz="1400" dirty="0">
                <a:effectLst/>
                <a:hlinkClick r:id="rId11" tooltip="1360 год"/>
              </a:rPr>
              <a:t>1360 году</a:t>
            </a:r>
            <a:r>
              <a:rPr lang="ru-RU" sz="1400" dirty="0">
                <a:effectLst/>
              </a:rPr>
              <a:t>. Процесс «падения» закончился лишь в </a:t>
            </a:r>
            <a:r>
              <a:rPr lang="ru-RU" sz="1400" dirty="0">
                <a:effectLst/>
                <a:hlinkClick r:id="rId12" tooltip="2008 год"/>
              </a:rPr>
              <a:t>2008 году</a:t>
            </a:r>
            <a:r>
              <a:rPr lang="ru-RU" sz="1400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1400" b="1" dirty="0" err="1">
                <a:effectLst/>
              </a:rPr>
              <a:t>Фонта́н</a:t>
            </a:r>
            <a:r>
              <a:rPr lang="ru-RU" sz="1400" b="1" dirty="0">
                <a:effectLst/>
              </a:rPr>
              <a:t> </a:t>
            </a:r>
            <a:r>
              <a:rPr lang="ru-RU" sz="1400" b="1" dirty="0" err="1">
                <a:effectLst/>
              </a:rPr>
              <a:t>Тре́ви</a:t>
            </a:r>
            <a:r>
              <a:rPr lang="ru-RU" sz="1400" dirty="0">
                <a:effectLst/>
              </a:rPr>
              <a:t> (</a:t>
            </a:r>
            <a:r>
              <a:rPr lang="ru-RU" sz="1400" dirty="0">
                <a:effectLst/>
                <a:hlinkClick r:id="rId13" tooltip="Итальянский язык"/>
              </a:rPr>
              <a:t>итал.</a:t>
            </a:r>
            <a:r>
              <a:rPr lang="ru-RU" sz="1400" dirty="0">
                <a:effectLst/>
              </a:rPr>
              <a:t> </a:t>
            </a:r>
            <a:r>
              <a:rPr lang="ru-RU" sz="1400" i="1" dirty="0" err="1">
                <a:effectLst/>
              </a:rPr>
              <a:t>Fontana</a:t>
            </a:r>
            <a:r>
              <a:rPr lang="ru-RU" sz="1400" i="1" dirty="0">
                <a:effectLst/>
              </a:rPr>
              <a:t> </a:t>
            </a:r>
            <a:r>
              <a:rPr lang="ru-RU" sz="1400" i="1" dirty="0" err="1">
                <a:effectLst/>
              </a:rPr>
              <a:t>di</a:t>
            </a:r>
            <a:r>
              <a:rPr lang="ru-RU" sz="1400" i="1" dirty="0">
                <a:effectLst/>
              </a:rPr>
              <a:t> </a:t>
            </a:r>
            <a:r>
              <a:rPr lang="ru-RU" sz="1400" i="1" dirty="0" err="1">
                <a:effectLst/>
              </a:rPr>
              <a:t>Trevi</a:t>
            </a:r>
            <a:r>
              <a:rPr lang="ru-RU" sz="1400" dirty="0">
                <a:effectLst/>
              </a:rPr>
              <a:t>) — самый крупный </a:t>
            </a:r>
            <a:r>
              <a:rPr lang="ru-RU" sz="1400" dirty="0">
                <a:effectLst/>
                <a:hlinkClick r:id="rId14" tooltip="Фонтан"/>
              </a:rPr>
              <a:t>фонтан</a:t>
            </a:r>
            <a:r>
              <a:rPr lang="ru-RU" sz="1400" dirty="0">
                <a:effectLst/>
              </a:rPr>
              <a:t> </a:t>
            </a:r>
            <a:r>
              <a:rPr lang="ru-RU" sz="1400" dirty="0">
                <a:effectLst/>
                <a:hlinkClick r:id="rId5" tooltip="Рим"/>
              </a:rPr>
              <a:t>Рима</a:t>
            </a:r>
            <a:r>
              <a:rPr lang="ru-RU" sz="1400" dirty="0">
                <a:effectLst/>
              </a:rPr>
              <a:t>, высотой 25,9 м и шириной 19,8 </a:t>
            </a:r>
            <a:r>
              <a:rPr lang="ru-RU" sz="1400" dirty="0" err="1" smtClean="0">
                <a:effectLst/>
              </a:rPr>
              <a:t>м.Этот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фонтан в стиле </a:t>
            </a:r>
            <a:r>
              <a:rPr lang="ru-RU" sz="1400" dirty="0">
                <a:effectLst/>
                <a:hlinkClick r:id="rId15" tooltip="Барокко"/>
              </a:rPr>
              <a:t>барокко</a:t>
            </a:r>
            <a:r>
              <a:rPr lang="ru-RU" sz="1400" dirty="0">
                <a:effectLst/>
              </a:rPr>
              <a:t> был построен в 1732—1762 годах архитектором </a:t>
            </a:r>
            <a:r>
              <a:rPr lang="ru-RU" sz="1400" dirty="0">
                <a:effectLst/>
                <a:hlinkClick r:id="rId16" tooltip="Сальви, Никола (страница отсутствует)"/>
              </a:rPr>
              <a:t>Николой </a:t>
            </a:r>
            <a:r>
              <a:rPr lang="ru-RU" sz="1400" dirty="0" err="1">
                <a:effectLst/>
                <a:hlinkClick r:id="rId16" tooltip="Сальви, Никола (страница отсутствует)"/>
              </a:rPr>
              <a:t>Сальви</a:t>
            </a:r>
            <a:endParaRPr lang="ru-RU" sz="1400" dirty="0">
              <a:effectLst/>
            </a:endParaRPr>
          </a:p>
          <a:p>
            <a:pPr marL="0" indent="0">
              <a:buNone/>
            </a:pPr>
            <a:endParaRPr lang="ru-RU" sz="1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82" y="2336873"/>
            <a:ext cx="1772480" cy="2837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5" y="5125320"/>
            <a:ext cx="2667000" cy="1568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69" y="5174075"/>
            <a:ext cx="2790603" cy="15685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31" y="5212778"/>
            <a:ext cx="2017053" cy="1586536"/>
          </a:xfrm>
          <a:prstGeom prst="rect">
            <a:avLst/>
          </a:prstGeom>
        </p:spPr>
      </p:pic>
      <p:pic>
        <p:nvPicPr>
          <p:cNvPr id="7170" name="Picture 2" descr="F:\Хреновная хрень\скачанные файлы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613037" y="625580"/>
            <a:ext cx="1578964" cy="133813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62" y="5174075"/>
            <a:ext cx="3137547" cy="16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83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Хреновная хрень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7726" y="639894"/>
            <a:ext cx="1209415" cy="1354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 Италии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10574490" cy="3599316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</a:rPr>
              <a:t>Итальянская кухня</a:t>
            </a:r>
            <a:r>
              <a:rPr lang="ru-RU" sz="2000" dirty="0">
                <a:effectLst/>
              </a:rPr>
              <a:t> — традиционная </a:t>
            </a:r>
            <a:r>
              <a:rPr lang="ru-RU" sz="2000" dirty="0">
                <a:effectLst/>
                <a:hlinkClick r:id="rId3" tooltip="Кухня (традиции)"/>
              </a:rPr>
              <a:t>кухня</a:t>
            </a:r>
            <a:r>
              <a:rPr lang="ru-RU" sz="2000" dirty="0">
                <a:effectLst/>
              </a:rPr>
              <a:t> </a:t>
            </a:r>
            <a:r>
              <a:rPr lang="ru-RU" sz="2000" dirty="0">
                <a:effectLst/>
                <a:hlinkClick r:id="rId4" tooltip="Италия"/>
              </a:rPr>
              <a:t>Италии</a:t>
            </a:r>
            <a:r>
              <a:rPr lang="ru-RU" sz="2000" dirty="0">
                <a:effectLst/>
              </a:rPr>
              <a:t>, распространённая и популярная во всём мире, благодаря таким блюдам, как </a:t>
            </a:r>
            <a:r>
              <a:rPr lang="ru-RU" sz="2000" dirty="0" smtClean="0">
                <a:effectLst/>
                <a:hlinkClick r:id="rId5" tooltip="Пицца"/>
              </a:rPr>
              <a:t>пицца</a:t>
            </a:r>
            <a:r>
              <a:rPr lang="ru-RU" sz="2000" dirty="0" smtClean="0">
                <a:effectLst/>
              </a:rPr>
              <a:t>,</a:t>
            </a:r>
            <a:r>
              <a:rPr lang="ru-RU" sz="2000" dirty="0">
                <a:effectLst/>
              </a:rPr>
              <a:t> </a:t>
            </a:r>
            <a:r>
              <a:rPr lang="ru-RU" sz="2000" dirty="0" smtClean="0">
                <a:effectLst/>
              </a:rPr>
              <a:t>паста(спагетти) и лазанья. Кухня Италии очень </a:t>
            </a:r>
            <a:r>
              <a:rPr lang="ru-RU" sz="2000" dirty="0">
                <a:effectLst/>
              </a:rPr>
              <a:t>разнообразна и </a:t>
            </a:r>
            <a:r>
              <a:rPr lang="ru-RU" sz="2000" dirty="0" err="1">
                <a:effectLst/>
              </a:rPr>
              <a:t>региональна</a:t>
            </a:r>
            <a:r>
              <a:rPr lang="ru-RU" sz="2000" dirty="0">
                <a:effectLst/>
              </a:rPr>
              <a:t>, в каждом регионе есть свои традиционные блюда.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3742190"/>
            <a:ext cx="3296993" cy="219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321" y="5936188"/>
            <a:ext cx="444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Итальянская паста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36" y="3742190"/>
            <a:ext cx="3296993" cy="219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3836" y="5943521"/>
            <a:ext cx="3486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Итальянская пицца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51" y="3734857"/>
            <a:ext cx="3296993" cy="2201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76435" y="5943521"/>
            <a:ext cx="404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Итальянская лазанья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186022" y="-64440"/>
            <a:ext cx="2407291" cy="23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3.7037E-6 L -0.14883 0.017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Берлин">
  <a:themeElements>
    <a:clrScheme name="Другая 1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000000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550</TotalTime>
  <Words>89</Words>
  <Application>Microsoft Office PowerPoint</Application>
  <PresentationFormat>Широкоэкранный</PresentationFormat>
  <Paragraphs>51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Adobe Caslon Pro Bold</vt:lpstr>
      <vt:lpstr>Arial</vt:lpstr>
      <vt:lpstr>Trebuchet MS</vt:lpstr>
      <vt:lpstr>Берлин</vt:lpstr>
      <vt:lpstr>ИТАЛИЯ</vt:lpstr>
      <vt:lpstr>Географическое положение Италии</vt:lpstr>
      <vt:lpstr>Флаг Италии</vt:lpstr>
      <vt:lpstr>Герб Италии</vt:lpstr>
      <vt:lpstr>Гимн Италии</vt:lpstr>
      <vt:lpstr>НАЦИОНАЛЬНЫЙ КОСТЮМ ИТАЛИИ</vt:lpstr>
      <vt:lpstr>Культура Италии</vt:lpstr>
      <vt:lpstr>Архитектура Италии</vt:lpstr>
      <vt:lpstr>Кухня Италии</vt:lpstr>
      <vt:lpstr>Народный танец Италии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ИТАЛИЯ</dc:title>
  <dc:creator>Артём Щербак</dc:creator>
  <cp:lastModifiedBy>Артём Щербак</cp:lastModifiedBy>
  <cp:revision>47</cp:revision>
  <dcterms:created xsi:type="dcterms:W3CDTF">2016-01-16T10:22:35Z</dcterms:created>
  <dcterms:modified xsi:type="dcterms:W3CDTF">2016-02-25T18:46:22Z</dcterms:modified>
</cp:coreProperties>
</file>