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10" r:id="rId3"/>
    <p:sldId id="257" r:id="rId4"/>
    <p:sldId id="305" r:id="rId5"/>
    <p:sldId id="306" r:id="rId6"/>
    <p:sldId id="284" r:id="rId7"/>
    <p:sldId id="286" r:id="rId8"/>
    <p:sldId id="262" r:id="rId9"/>
    <p:sldId id="307" r:id="rId10"/>
    <p:sldId id="338" r:id="rId11"/>
    <p:sldId id="288" r:id="rId12"/>
    <p:sldId id="289" r:id="rId13"/>
    <p:sldId id="300" r:id="rId14"/>
    <p:sldId id="309" r:id="rId15"/>
    <p:sldId id="301" r:id="rId16"/>
    <p:sldId id="290" r:id="rId17"/>
    <p:sldId id="291" r:id="rId18"/>
    <p:sldId id="279" r:id="rId19"/>
    <p:sldId id="328" r:id="rId20"/>
    <p:sldId id="329" r:id="rId21"/>
    <p:sldId id="330" r:id="rId22"/>
    <p:sldId id="327" r:id="rId23"/>
    <p:sldId id="331" r:id="rId24"/>
    <p:sldId id="332" r:id="rId25"/>
    <p:sldId id="333" r:id="rId26"/>
    <p:sldId id="334" r:id="rId27"/>
    <p:sldId id="335" r:id="rId28"/>
    <p:sldId id="336" r:id="rId29"/>
    <p:sldId id="302" r:id="rId30"/>
    <p:sldId id="292" r:id="rId31"/>
    <p:sldId id="303" r:id="rId32"/>
    <p:sldId id="293" r:id="rId33"/>
    <p:sldId id="316" r:id="rId34"/>
    <p:sldId id="317" r:id="rId35"/>
    <p:sldId id="318" r:id="rId36"/>
    <p:sldId id="294" r:id="rId37"/>
    <p:sldId id="320" r:id="rId38"/>
    <p:sldId id="326" r:id="rId39"/>
    <p:sldId id="321" r:id="rId40"/>
    <p:sldId id="322" r:id="rId41"/>
    <p:sldId id="323" r:id="rId42"/>
    <p:sldId id="361" r:id="rId43"/>
    <p:sldId id="362" r:id="rId44"/>
    <p:sldId id="339" r:id="rId45"/>
    <p:sldId id="345" r:id="rId46"/>
    <p:sldId id="360" r:id="rId47"/>
    <p:sldId id="359" r:id="rId48"/>
    <p:sldId id="357" r:id="rId49"/>
    <p:sldId id="355" r:id="rId50"/>
    <p:sldId id="356" r:id="rId51"/>
    <p:sldId id="354" r:id="rId52"/>
    <p:sldId id="353" r:id="rId53"/>
    <p:sldId id="347" r:id="rId54"/>
    <p:sldId id="324" r:id="rId55"/>
    <p:sldId id="358" r:id="rId56"/>
    <p:sldId id="296" r:id="rId57"/>
    <p:sldId id="297" r:id="rId58"/>
    <p:sldId id="298" r:id="rId59"/>
    <p:sldId id="299" r:id="rId60"/>
    <p:sldId id="352" r:id="rId61"/>
    <p:sldId id="343" r:id="rId62"/>
    <p:sldId id="349" r:id="rId63"/>
    <p:sldId id="268" r:id="rId64"/>
    <p:sldId id="266" r:id="rId65"/>
    <p:sldId id="267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BF1"/>
    <a:srgbClr val="B71E05"/>
    <a:srgbClr val="E02506"/>
    <a:srgbClr val="4719B9"/>
    <a:srgbClr val="531DD9"/>
    <a:srgbClr val="F60000"/>
    <a:srgbClr val="00CCFF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із теми 1 –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1765" autoAdjust="0"/>
  </p:normalViewPr>
  <p:slideViewPr>
    <p:cSldViewPr>
      <p:cViewPr varScale="1">
        <p:scale>
          <a:sx n="67" d="100"/>
          <a:sy n="67" d="100"/>
        </p:scale>
        <p:origin x="-14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D333-1F10-4555-8E0D-AFA829233814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ABAD-D373-4136-B409-CBEF712C3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A24B6-E1B6-48B6-8B59-917056853B08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085F3-A1A7-4F35-82B3-1DF3DC66E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51893-2CDD-4826-B32A-586ED68082DD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F0D7-553A-4B4C-9714-DE547A8EA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C97E9-0793-4174-9F00-81C83DD2B211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40D88-446F-4863-BAC4-B55944C30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1F082-2304-45DB-A658-57219A456DC7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F8BD5-8A70-4A6E-95A0-7FBE676E5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7604C-9DEF-4D61-963C-0BDC4376F39E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504B8-5D84-4338-85D3-CCB36C64E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79FF6-0E33-43F1-8F5F-6813461FAD0E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E66A1-187F-4E82-B51E-B3212C428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FBF85-07F1-4ED5-AD29-D82E0EE4B115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F2BEF-1676-4600-8385-C5CDB7588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4424E-130E-435E-9060-7A120C7F4F84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F891B-D28A-4C21-B154-DED1E6BF9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2801-60D7-4BF9-BB5F-2C6E03159CDE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02AE3-F3CA-4850-A959-FB91E4AA3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7198-9645-4F02-825D-37C82FC808F1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2AD51-81B5-4BAD-B205-16B735C98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37E7A-0CF8-4AD8-BDCF-BB4FA873AADC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18F19-E971-46B7-A11A-6C983B1E9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8ABC7-A6C0-4874-BCEF-7716609BA468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DDEBF-0F72-4FF7-AF26-C0F3CEBC7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2DC3A"/>
            </a:gs>
            <a:gs pos="14000">
              <a:srgbClr val="F2DC3A"/>
            </a:gs>
            <a:gs pos="100000">
              <a:srgbClr val="558E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00BBDD-AFCC-449D-B718-AAE5C0A89548}" type="datetimeFigureOut">
              <a:rPr lang="ru-RU"/>
              <a:pPr>
                <a:defRPr/>
              </a:pPr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41862-D85B-475C-AC35-41F6BBDB2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опия Плакат В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uk-UA" sz="2800" dirty="0" err="1" smtClean="0">
                <a:latin typeface="Times New Roman" pitchFamily="18" charset="0"/>
              </a:rPr>
              <a:t>Харковский</a:t>
            </a:r>
            <a:r>
              <a:rPr lang="uk-UA" sz="2800" dirty="0" smtClean="0">
                <a:latin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</a:rPr>
              <a:t>городской</a:t>
            </a:r>
            <a:r>
              <a:rPr lang="uk-UA" sz="2800" dirty="0" smtClean="0">
                <a:latin typeface="Times New Roman" pitchFamily="18" charset="0"/>
              </a:rPr>
              <a:t> Союз </a:t>
            </a:r>
            <a:r>
              <a:rPr lang="uk-UA" sz="2800" dirty="0" err="1" smtClean="0">
                <a:latin typeface="Times New Roman" pitchFamily="18" charset="0"/>
              </a:rPr>
              <a:t>ветеранов</a:t>
            </a:r>
            <a:r>
              <a:rPr lang="uk-UA" sz="2800" dirty="0" smtClean="0">
                <a:latin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</a:rPr>
              <a:t>Афганистана</a:t>
            </a:r>
            <a:r>
              <a:rPr lang="uk-UA" sz="2800" dirty="0" smtClean="0">
                <a:latin typeface="Times New Roman" pitchFamily="18" charset="0"/>
              </a:rPr>
              <a:t> (</a:t>
            </a:r>
            <a:r>
              <a:rPr lang="uk-UA" sz="2800" dirty="0" err="1" smtClean="0">
                <a:latin typeface="Times New Roman" pitchFamily="18" charset="0"/>
              </a:rPr>
              <a:t>воинов-нтернационалистов</a:t>
            </a:r>
            <a:r>
              <a:rPr lang="uk-UA" sz="2800" dirty="0" smtClean="0">
                <a:latin typeface="Times New Roman" pitchFamily="18" charset="0"/>
              </a:rPr>
              <a:t>);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Харьковский Дом ребенка №1, главврач </a:t>
            </a:r>
            <a:r>
              <a:rPr lang="ru-RU" sz="2800" dirty="0" err="1" smtClean="0">
                <a:latin typeface="Times New Roman" pitchFamily="18" charset="0"/>
              </a:rPr>
              <a:t>Марабян</a:t>
            </a:r>
            <a:r>
              <a:rPr lang="ru-RU" sz="2800" dirty="0" smtClean="0">
                <a:latin typeface="Times New Roman" pitchFamily="18" charset="0"/>
              </a:rPr>
              <a:t> Роман Владимирович 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Родительский комитет школ Червонозаводского района</a:t>
            </a:r>
          </a:p>
          <a:p>
            <a:pPr>
              <a:lnSpc>
                <a:spcPct val="80000"/>
              </a:lnSpc>
              <a:buNone/>
            </a:pPr>
            <a:endParaRPr lang="uk-UA" sz="2800" dirty="0" smtClean="0">
              <a:latin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Социальные партнеры: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66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</a:endParaRP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>
          <a:xfrm>
            <a:off x="428596" y="1500174"/>
            <a:ext cx="8229600" cy="116045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1) районная патриотическая акция  «Намалюй мир – воз’</a:t>
            </a:r>
            <a:r>
              <a:rPr lang="uk-UA" dirty="0" smtClean="0">
                <a:latin typeface="Times New Roman" pitchFamily="18" charset="0"/>
              </a:rPr>
              <a:t>єднай Україну»</a:t>
            </a:r>
            <a:r>
              <a:rPr lang="ru-RU" dirty="0" smtClean="0">
                <a:latin typeface="Times New Roman" pitchFamily="18" charset="0"/>
              </a:rPr>
              <a:t> </a:t>
            </a:r>
            <a:endParaRPr lang="uk-UA" dirty="0" smtClean="0">
              <a:latin typeface="Times New Roman" pitchFamily="18" charset="0"/>
            </a:endParaRPr>
          </a:p>
        </p:txBody>
      </p:sp>
      <p:sp>
        <p:nvSpPr>
          <p:cNvPr id="24579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580" name="Picture 6" descr="thumb-article-390x292-e3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714620"/>
            <a:ext cx="6119812" cy="38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428596" y="1357298"/>
            <a:ext cx="8229600" cy="101757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2) районная патриотическая акция «Письмо солдату». Отправка писем в зону АТО </a:t>
            </a:r>
            <a:endParaRPr lang="uk-UA" dirty="0" smtClean="0">
              <a:latin typeface="Times New Roman" pitchFamily="18" charset="0"/>
            </a:endParaRPr>
          </a:p>
        </p:txBody>
      </p:sp>
      <p:pic>
        <p:nvPicPr>
          <p:cNvPr id="25603" name="Picture 4" descr="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500306"/>
            <a:ext cx="6135688" cy="409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285720" y="214290"/>
            <a:ext cx="8643966" cy="11430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719B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kumimoji="0" lang="uk-UA" sz="5000" b="1" i="1" u="none" strike="noStrike" kern="1200" cap="none" spc="0" normalizeH="0" baseline="0" noProof="0" dirty="0" smtClean="0">
              <a:ln>
                <a:noFill/>
              </a:ln>
              <a:solidFill>
                <a:srgbClr val="4719B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6627" name="Picture 4" descr="лист 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84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</a:rPr>
              <a:t>Районная патриотическая акция «Письмо солдату»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</a:endParaRPr>
          </a:p>
        </p:txBody>
      </p:sp>
      <p:pic>
        <p:nvPicPr>
          <p:cNvPr id="27650" name="Picture 4" descr="thumb-article-390x292-21e8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 t="5137" b="7534"/>
          <a:stretch>
            <a:fillRect/>
          </a:stretch>
        </p:blipFill>
        <p:spPr>
          <a:xfrm rot="1067253">
            <a:off x="5354275" y="2295277"/>
            <a:ext cx="371475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0" y="1571613"/>
            <a:ext cx="707233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latin typeface="+mn-lt"/>
              </a:rPr>
              <a:t>Алина Швыдкая, победительница конкурса</a:t>
            </a:r>
            <a:r>
              <a:rPr lang="ru-RU" sz="2800" b="1" dirty="0" smtClean="0">
                <a:latin typeface="+mn-lt"/>
              </a:rPr>
              <a:t>:</a:t>
            </a: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«</a:t>
            </a:r>
            <a:r>
              <a:rPr lang="ru-RU" sz="2800" b="1" i="1" dirty="0">
                <a:latin typeface="+mn-lt"/>
              </a:rPr>
              <a:t>Я решила написать письмо солдату, у меня есть знакомые, которые им помогают. Я сама езжу в пункт приёма беженцев, я вожу вещи, помогаю. Мои родственники живут в Донецкой </a:t>
            </a:r>
            <a:r>
              <a:rPr lang="ru-RU" sz="2800" b="1" i="1" dirty="0" smtClean="0">
                <a:latin typeface="+mn-lt"/>
              </a:rPr>
              <a:t>области, мы </a:t>
            </a:r>
            <a:r>
              <a:rPr lang="ru-RU" sz="2800" b="1" i="1" dirty="0">
                <a:latin typeface="+mn-lt"/>
              </a:rPr>
              <a:t>за них переживаем </a:t>
            </a:r>
            <a:r>
              <a:rPr lang="ru-RU" sz="2800" b="1" i="1" dirty="0" smtClean="0">
                <a:latin typeface="+mn-lt"/>
              </a:rPr>
              <a:t>очень, </a:t>
            </a:r>
            <a:r>
              <a:rPr lang="ru-RU" sz="2800" b="1" i="1" dirty="0">
                <a:latin typeface="+mn-lt"/>
              </a:rPr>
              <a:t>и мне захотелось написать письмо солдату, тому человеку, который нас защищает. Защищает нашу родину».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uk-UA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8675" name="Picture 4" descr="ьор 6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698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3200" dirty="0" smtClean="0">
                <a:latin typeface="Times New Roman" pitchFamily="18" charset="0"/>
              </a:rPr>
              <a:t>3) благотворительная ярмарка ученических поделок (первый тур) по сбору средств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3200" dirty="0" smtClean="0">
                <a:latin typeface="Times New Roman" pitchFamily="18" charset="0"/>
              </a:rPr>
              <a:t> в помощь детям-инвалидам из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3200" dirty="0" smtClean="0">
                <a:latin typeface="Times New Roman" pitchFamily="18" charset="0"/>
              </a:rPr>
              <a:t> зоны АТО, содержащимся в доме ребенка №1</a:t>
            </a:r>
            <a:r>
              <a:rPr lang="ru-RU" sz="3200" dirty="0" smtClean="0"/>
              <a:t> </a:t>
            </a:r>
            <a:endParaRPr lang="uk-UA" sz="3200" dirty="0" smtClean="0"/>
          </a:p>
        </p:txBody>
      </p:sp>
      <p:pic>
        <p:nvPicPr>
          <p:cNvPr id="29700" name="Picture 8" descr="DSC_7478"/>
          <p:cNvPicPr>
            <a:picLocks noChangeAspect="1" noChangeArrowheads="1"/>
          </p:cNvPicPr>
          <p:nvPr/>
        </p:nvPicPr>
        <p:blipFill>
          <a:blip r:embed="rId2" cstate="print"/>
          <a:srcRect b="22705"/>
          <a:stretch>
            <a:fillRect/>
          </a:stretch>
        </p:blipFill>
        <p:spPr bwMode="auto">
          <a:xfrm>
            <a:off x="4643438" y="2000240"/>
            <a:ext cx="4249737" cy="3729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472518" cy="10795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1214421"/>
            <a:ext cx="8229600" cy="1428761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4) проведение круглого стола – встречи учеников и учителей школы с солдатами, прибывшими в отпуск из зоны АТО</a:t>
            </a:r>
            <a:endParaRPr lang="uk-UA" dirty="0" smtClean="0">
              <a:latin typeface="Times New Roman" pitchFamily="18" charset="0"/>
            </a:endParaRPr>
          </a:p>
        </p:txBody>
      </p:sp>
      <p:pic>
        <p:nvPicPr>
          <p:cNvPr id="31747" name="Picture 5" descr="DSC_7990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000100" y="2894012"/>
            <a:ext cx="7489825" cy="396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0" name="Picture 2" descr="C:\Users\User\Desktop\Фото на презентацию\_DSC7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39238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8229600" cy="128047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IMG_4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13" y="46038"/>
            <a:ext cx="19304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179388" y="549275"/>
            <a:ext cx="8713787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54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ПРОЕКТ </a:t>
            </a:r>
          </a:p>
          <a:p>
            <a:pPr algn="ctr"/>
            <a:r>
              <a:rPr lang="uk-UA" sz="5400" b="1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ДЮОО </a:t>
            </a:r>
            <a:r>
              <a:rPr lang="uk-UA" sz="5400" b="1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“Авангард”</a:t>
            </a:r>
            <a:r>
              <a:rPr lang="uk-UA" sz="5400" b="1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uk-UA" sz="5400" b="1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Червонозаводского</a:t>
            </a:r>
            <a:r>
              <a:rPr lang="uk-UA" sz="5400" b="1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uk-UA" sz="54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района</a:t>
            </a:r>
            <a:endParaRPr lang="en-US" sz="5400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1547664" y="4077072"/>
            <a:ext cx="6192687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 dirty="0" err="1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rPr>
              <a:t>“Харьковчане – воинам АТО</a:t>
            </a:r>
            <a:r>
              <a:rPr lang="uk-UA" sz="3600" i="1" kern="10" dirty="0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rPr>
              <a:t>"</a:t>
            </a:r>
            <a:endParaRPr lang="en-US" sz="3600" i="1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66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537321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kern="10" dirty="0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rPr>
              <a:t>(</a:t>
            </a:r>
            <a:r>
              <a:rPr lang="uk-UA" sz="3600" i="1" kern="10" dirty="0" err="1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rPr>
              <a:t>“Всем</a:t>
            </a:r>
            <a:r>
              <a:rPr lang="uk-UA" sz="3600" i="1" kern="10" dirty="0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rPr>
              <a:t> </a:t>
            </a:r>
            <a:r>
              <a:rPr lang="uk-UA" sz="3600" i="1" kern="10" dirty="0" err="1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rPr>
              <a:t>миром”</a:t>
            </a:r>
            <a:r>
              <a:rPr lang="uk-UA" sz="3600" i="1" kern="10" dirty="0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rPr>
              <a:t>)</a:t>
            </a:r>
            <a:endParaRPr lang="en-US" sz="3600" i="1" kern="10" dirty="0" smtClean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66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IMG_4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IMG_1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300" b="6856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2014617180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2014-05-21-0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DSC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_DSC0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034988" y="800706"/>
            <a:ext cx="6858002" cy="525658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DSC0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DSC0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IMG_4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8965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30723" name="Picture 4" descr="_DSC74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F2DC3A"/>
            </a:gs>
            <a:gs pos="87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357290" y="428604"/>
            <a:ext cx="6769100" cy="854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</a:rPr>
              <a:t>Авторы проекта </a:t>
            </a:r>
            <a:endParaRPr lang="ru-RU" sz="5000" b="1" i="1" dirty="0">
              <a:solidFill>
                <a:srgbClr val="4719B9"/>
              </a:solidFill>
              <a:latin typeface="Times New Roman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50825" y="1773238"/>
            <a:ext cx="871378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lvl="1" indent="3175" algn="just">
              <a:defRPr/>
            </a:pPr>
            <a:r>
              <a:rPr 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ru-RU" sz="2800" dirty="0">
                <a:latin typeface="+mn-lt"/>
              </a:rPr>
              <a:t>	Проект создан и реализуется группой лидеров детско-юношеской общественной организации Червонозаводского района «Авангард», организации ученического самоуправления «Коло» ХООШ №53. </a:t>
            </a:r>
            <a:endParaRPr lang="uk-UA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/>
          </p:cNvSpPr>
          <p:nvPr>
            <p:ph type="body" sz="half" idx="1"/>
          </p:nvPr>
        </p:nvSpPr>
        <p:spPr>
          <a:xfrm>
            <a:off x="251520" y="1268760"/>
            <a:ext cx="4572032" cy="5143536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3200" dirty="0" smtClean="0">
                <a:latin typeface="Times New Roman" pitchFamily="18" charset="0"/>
              </a:rPr>
              <a:t>5) Проведение второго тура благотворительной ярмарки (участвуют ученики, учителя и родители) в помощь детям-инвалидам из зоны АТО, пребывающим в Харьковском Доме ребенка №1 </a:t>
            </a:r>
            <a:endParaRPr lang="uk-UA" sz="3200" dirty="0" smtClean="0">
              <a:latin typeface="Times New Roman" pitchFamily="18" charset="0"/>
            </a:endParaRPr>
          </a:p>
        </p:txBody>
      </p:sp>
      <p:pic>
        <p:nvPicPr>
          <p:cNvPr id="33795" name="Picture 4" descr="_DSC8137"/>
          <p:cNvPicPr>
            <a:picLocks noChangeAspect="1" noChangeArrowheads="1"/>
          </p:cNvPicPr>
          <p:nvPr/>
        </p:nvPicPr>
        <p:blipFill>
          <a:blip r:embed="rId2" cstate="print"/>
          <a:srcRect l="18967" r="10853"/>
          <a:stretch>
            <a:fillRect/>
          </a:stretch>
        </p:blipFill>
        <p:spPr bwMode="auto">
          <a:xfrm>
            <a:off x="4929190" y="1714488"/>
            <a:ext cx="3910524" cy="37147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500034" y="0"/>
            <a:ext cx="8472518" cy="10795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34818" name="Picture 6" descr="_DSC74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5325" y="-82550"/>
            <a:ext cx="1053465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8229600" cy="1089016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6) посещение Харьковского Дома малютки №1 </a:t>
            </a:r>
            <a:endParaRPr lang="uk-UA" dirty="0" smtClean="0">
              <a:latin typeface="Times New Roman" pitchFamily="18" charset="0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4033838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8868"/>
            <a:ext cx="424815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72518" cy="10795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8574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ФОТОГРАФИИ СО ВСЕХ МЕРОПРИЯТИЙ\детский дом\mmiHy6YXZ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ТОГРАФИИ СО ВСЕХ МЕРОПРИЯТИЙ\детский дом\7i6638QW0Q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ФОТОГРАФИИ СО ВСЕХ МЕРОПРИЯТИЙ\детский дом\OBpEBcey8j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/>
          </p:cNvSpPr>
          <p:nvPr>
            <p:ph type="body" idx="1"/>
          </p:nvPr>
        </p:nvSpPr>
        <p:spPr>
          <a:xfrm>
            <a:off x="323528" y="1916832"/>
            <a:ext cx="8534752" cy="401477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ru-RU" dirty="0" smtClean="0">
              <a:latin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/>
              <a:t>7) Мы посетили раненых бойцов, которые проходят лечение в Харьковском военном госпитале. Передали гуманитарную помощь, сувениры, письма, открытки ко дню Святого Николая.</a:t>
            </a:r>
            <a:endParaRPr lang="ru-RU" dirty="0" smtClean="0">
              <a:latin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endParaRPr lang="uk-UA" dirty="0" smtClean="0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500034" y="0"/>
            <a:ext cx="8472518" cy="10795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1729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275168" cy="696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User\Desktop\ФОТОГРАФИИ СО ВСЕХ МЕРОПРИЯТИЙ\волонтери у лікарні\IMG_4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ФОТОГРАФИИ СО ВСЕХ МЕРОПРИЯТИЙ\волонтери у лікарні\IMG_4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1042988" y="476250"/>
            <a:ext cx="7643812" cy="8651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Проблема: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571472" y="1643050"/>
            <a:ext cx="8229600" cy="4857750"/>
          </a:xfrm>
        </p:spPr>
        <p:txBody>
          <a:bodyPr/>
          <a:lstStyle/>
          <a:p>
            <a:pPr indent="641350" algn="just">
              <a:buNone/>
            </a:pPr>
            <a:r>
              <a:rPr lang="ru-RU" sz="2800" dirty="0" smtClean="0"/>
              <a:t>Необходимость усиления патриотического воспитания детей и молодежи – формирование нового украинца, который действует на основе национальных и европейских ценностей.</a:t>
            </a:r>
          </a:p>
          <a:p>
            <a:pPr indent="641350" algn="just">
              <a:buNone/>
            </a:pPr>
            <a:r>
              <a:rPr lang="ru-RU" sz="2800" dirty="0" smtClean="0">
                <a:latin typeface="Times New Roman" pitchFamily="18" charset="0"/>
              </a:rPr>
              <a:t>Кроме того, в наше нелегкое время, когда вся страна стремится помочь бойцам, воюющим в зоне АТО, раненым солдатам, детям, временно перемещенным из зоны АТО, мы тоже решили не оставаться в стороне.</a:t>
            </a:r>
            <a:endParaRPr lang="uk-UA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ТОГРАФИИ СО ВСЕХ МЕРОПРИЯТИЙ\волонтери у лікарні\IMG_4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63272" cy="922114"/>
          </a:xfrm>
        </p:spPr>
        <p:txBody>
          <a:bodyPr/>
          <a:lstStyle/>
          <a:p>
            <a:r>
              <a:rPr lang="ru-RU" sz="2800" b="1" dirty="0" smtClean="0"/>
              <a:t>Мы посетили бойцов, которые проходят лечение в  Харьковском военном госпитале, и поздравление их с Днем Соборности Украины</a:t>
            </a:r>
            <a:br>
              <a:rPr lang="ru-RU" sz="2800" b="1" dirty="0" smtClean="0"/>
            </a:br>
            <a:endParaRPr lang="ru-RU" sz="2800" dirty="0"/>
          </a:p>
        </p:txBody>
      </p:sp>
      <p:pic>
        <p:nvPicPr>
          <p:cNvPr id="4" name="Picture 2" descr="F:\IMG_4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3"/>
            <a:ext cx="691276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/>
              <a:t>Посещение</a:t>
            </a:r>
            <a:r>
              <a:rPr lang="uk-UA" b="1" dirty="0" smtClean="0"/>
              <a:t> </a:t>
            </a:r>
            <a:r>
              <a:rPr lang="uk-UA" b="1" dirty="0" err="1" smtClean="0"/>
              <a:t>музея</a:t>
            </a:r>
            <a:r>
              <a:rPr lang="uk-UA" b="1" dirty="0" smtClean="0"/>
              <a:t> АТО</a:t>
            </a:r>
            <a:endParaRPr lang="en-US" b="1" dirty="0"/>
          </a:p>
        </p:txBody>
      </p:sp>
      <p:pic>
        <p:nvPicPr>
          <p:cNvPr id="1026" name="Picture 2" descr="C:\Users\lWaRGoDl\Desktop\Выступление    Пугачева\20150922_154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6264696" cy="4698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/>
          <a:lstStyle/>
          <a:p>
            <a:r>
              <a:rPr lang="uk-UA" sz="3200" b="1" dirty="0" err="1" smtClean="0"/>
              <a:t>Посещение</a:t>
            </a:r>
            <a:r>
              <a:rPr lang="uk-UA" sz="3200" b="1" dirty="0" smtClean="0"/>
              <a:t> </a:t>
            </a:r>
            <a:r>
              <a:rPr lang="uk-UA" sz="3200" b="1" dirty="0" err="1" smtClean="0"/>
              <a:t>университета</a:t>
            </a:r>
            <a:r>
              <a:rPr lang="uk-UA" sz="3200" b="1" dirty="0" smtClean="0"/>
              <a:t> </a:t>
            </a:r>
            <a:r>
              <a:rPr lang="uk-UA" sz="3200" b="1" dirty="0" err="1" smtClean="0"/>
              <a:t>военно-воздушн</a:t>
            </a:r>
            <a:r>
              <a:rPr lang="ru-RU" sz="3200" b="1" dirty="0" err="1" smtClean="0"/>
              <a:t>ых</a:t>
            </a:r>
            <a:r>
              <a:rPr lang="ru-RU" sz="3200" b="1" dirty="0" smtClean="0"/>
              <a:t> сил имени Ивана </a:t>
            </a:r>
            <a:r>
              <a:rPr lang="ru-RU" sz="3200" b="1" dirty="0" err="1" smtClean="0"/>
              <a:t>Кожедуба</a:t>
            </a:r>
            <a:r>
              <a:rPr lang="ru-RU" sz="3200" b="1" dirty="0" smtClean="0"/>
              <a:t> </a:t>
            </a:r>
            <a:endParaRPr lang="en-US" sz="3200" b="1" dirty="0"/>
          </a:p>
        </p:txBody>
      </p:sp>
      <p:pic>
        <p:nvPicPr>
          <p:cNvPr id="2050" name="Picture 2" descr="C:\Users\lWaRGoDl\Desktop\Выступление    Пугачева\d0eA5NoI1T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/>
              <a:t>М</a:t>
            </a:r>
            <a:r>
              <a:rPr lang="ru-RU" sz="2800" b="1" dirty="0" err="1" smtClean="0"/>
              <a:t>ы</a:t>
            </a:r>
            <a:r>
              <a:rPr lang="ru-RU" sz="2800" b="1" dirty="0" smtClean="0"/>
              <a:t> написали солдатам, защищающим Родину, новогодние поздравления и отправили их</a:t>
            </a:r>
            <a:br>
              <a:rPr lang="ru-RU" sz="2800" b="1" dirty="0" smtClean="0"/>
            </a:br>
            <a:r>
              <a:rPr lang="ru-RU" sz="2800" b="1" dirty="0" smtClean="0"/>
              <a:t> в зону АТО</a:t>
            </a:r>
            <a:endParaRPr lang="en-US" sz="2800" b="1" dirty="0"/>
          </a:p>
        </p:txBody>
      </p:sp>
      <p:pic>
        <p:nvPicPr>
          <p:cNvPr id="1026" name="Picture 2" descr="F:\Фото Рисунки АТО\IMG_8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884918" cy="4853136"/>
          </a:xfrm>
          <a:prstGeom prst="rect">
            <a:avLst/>
          </a:prstGeom>
          <a:noFill/>
        </p:spPr>
      </p:pic>
      <p:pic>
        <p:nvPicPr>
          <p:cNvPr id="4" name="Picture 2" descr="C:\Users\lWaRGoDl\Desktop\Выступление    Пугачева\IMG_8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700808"/>
            <a:ext cx="506866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Мы провели круглый стол с офицерами, которые проходили службу в зоне АТО</a:t>
            </a:r>
            <a:endParaRPr lang="en-US" sz="3200" b="1" dirty="0"/>
          </a:p>
        </p:txBody>
      </p:sp>
      <p:pic>
        <p:nvPicPr>
          <p:cNvPr id="2050" name="Picture 2" descr="F:\Фото Танковое училище\IMG_7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Мы провели смотр строя и песни, посвященный Дню Вооруженных Сил Украины, который оценивали офицеры и солдаты из зоны АТО</a:t>
            </a:r>
            <a:endParaRPr lang="en-US" sz="2800" dirty="0"/>
          </a:p>
        </p:txBody>
      </p:sp>
      <p:pic>
        <p:nvPicPr>
          <p:cNvPr id="3074" name="Picture 2" descr="F:\IMG_9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Мы провели смотр строя и песни, который оценивали офицеры и солдаты из зоны АТО</a:t>
            </a:r>
            <a:endParaRPr lang="en-US" sz="2800" dirty="0"/>
          </a:p>
        </p:txBody>
      </p:sp>
      <p:pic>
        <p:nvPicPr>
          <p:cNvPr id="2050" name="Picture 2" descr="C:\Users\lWaRGoDl\Desktop\Выступление    Пугачева\IMG_9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Мы побывали на танкодроме</a:t>
            </a:r>
            <a:br>
              <a:rPr lang="ru-RU" sz="3200" b="1" dirty="0" smtClean="0"/>
            </a:br>
            <a:r>
              <a:rPr lang="ru-RU" sz="3200" b="1" dirty="0" smtClean="0"/>
              <a:t> во время учений</a:t>
            </a:r>
            <a:endParaRPr lang="en-US" sz="3200" b="1" dirty="0"/>
          </a:p>
        </p:txBody>
      </p:sp>
      <p:pic>
        <p:nvPicPr>
          <p:cNvPr id="5122" name="Picture 2" descr="F:\IMG_7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Мы посетили практические занятия курсантов факультета военной подготовки НТУ «ХПИ»</a:t>
            </a:r>
            <a:endParaRPr lang="en-US" sz="2800" b="1" dirty="0"/>
          </a:p>
        </p:txBody>
      </p:sp>
      <p:pic>
        <p:nvPicPr>
          <p:cNvPr id="3074" name="Picture 2" descr="F:\IMG_7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Цели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xfrm>
            <a:off x="785786" y="2285992"/>
            <a:ext cx="7615262" cy="290037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 dirty="0" smtClean="0"/>
              <a:t>1) способствовать формированию у молодежи ценностного отношения к государству, обществу, людям, патриотическому воспитанию в духе консолидации Украинского народа,  активной гражданской позиции, милосердия, сострадания;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Мы посетили практические занятия курсантов факультета военной подготовки НТУ «ХПИ»</a:t>
            </a:r>
            <a:endParaRPr lang="en-US" sz="2800" dirty="0"/>
          </a:p>
        </p:txBody>
      </p:sp>
      <p:pic>
        <p:nvPicPr>
          <p:cNvPr id="4098" name="Picture 2" descr="F:\IMG_78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Мы провели предновогоднюю</a:t>
            </a:r>
            <a:br>
              <a:rPr lang="ru-RU" sz="2800" b="1" dirty="0" smtClean="0"/>
            </a:br>
            <a:r>
              <a:rPr lang="ru-RU" sz="2800" b="1" dirty="0" smtClean="0"/>
              <a:t> благотворительную ярмарку</a:t>
            </a:r>
            <a:endParaRPr lang="en-US" sz="2800" b="1" dirty="0"/>
          </a:p>
        </p:txBody>
      </p:sp>
      <p:pic>
        <p:nvPicPr>
          <p:cNvPr id="1026" name="Picture 2" descr="F:\Ярмарка\IMG_8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Мы провели предновогоднюю</a:t>
            </a:r>
            <a:br>
              <a:rPr lang="ru-RU" sz="2800" b="1" dirty="0" smtClean="0"/>
            </a:br>
            <a:r>
              <a:rPr lang="ru-RU" sz="2800" b="1" dirty="0" smtClean="0"/>
              <a:t> благотворительную ярмарку</a:t>
            </a:r>
            <a:endParaRPr lang="en-US" sz="2800" dirty="0"/>
          </a:p>
        </p:txBody>
      </p:sp>
      <p:pic>
        <p:nvPicPr>
          <p:cNvPr id="2050" name="Picture 2" descr="F:\Ярмарка\IMG_8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esktop\CCI06022015_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332656"/>
            <a:ext cx="5256584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CI28012015_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260648"/>
            <a:ext cx="4896543" cy="6336704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F:\Изображ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5400600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4541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Ресурсы, необходимые для выполнения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pPr indent="374650">
              <a:buFont typeface="Arial" charset="0"/>
              <a:buNone/>
            </a:pPr>
            <a:r>
              <a:rPr lang="ru-RU" sz="2800" i="1" dirty="0" smtClean="0">
                <a:latin typeface="Times New Roman" pitchFamily="18" charset="0"/>
              </a:rPr>
              <a:t>Привлечены средства, собранные учениками и родителями школы в ходе проведения благотворительных ярмарок </a:t>
            </a:r>
          </a:p>
          <a:p>
            <a:pPr indent="374650">
              <a:buFont typeface="Arial" charset="0"/>
              <a:buNone/>
            </a:pPr>
            <a:r>
              <a:rPr lang="ru-RU" sz="2800" i="1" dirty="0" smtClean="0">
                <a:latin typeface="Times New Roman" pitchFamily="18" charset="0"/>
              </a:rPr>
              <a:t>Планируем провести третий тур ярмарки среди учеников  школ района. </a:t>
            </a:r>
            <a:endParaRPr lang="uk-UA" sz="2800" i="1" dirty="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Календарный план мероприятий 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58455" name="Group 87"/>
          <p:cNvGraphicFramePr>
            <a:graphicFrameLocks noGrp="1"/>
          </p:cNvGraphicFramePr>
          <p:nvPr>
            <p:ph idx="1"/>
          </p:nvPr>
        </p:nvGraphicFramePr>
        <p:xfrm>
          <a:off x="0" y="1714487"/>
          <a:ext cx="9144000" cy="514351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86001"/>
                <a:gridCol w="2285999"/>
                <a:gridCol w="2286001"/>
                <a:gridCol w="2285999"/>
              </a:tblGrid>
              <a:tr h="76365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деятельности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выполнения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Социальные партнеры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625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 Районная патриотическая акция  «Намалюй мир – воз’</a:t>
                      </a: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єднай Україну»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Сентябрь 2014 года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Лидер совета «Культура»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Бакманян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Лаура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члены совета «Культура»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Народный депутат Украины А.П.Денисенко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</a:tr>
              <a:tr h="2754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 Районная патриотическая акция «Письмо солдату». Отправка писем в зону АТО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09.10.2014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Лидер совета «Ориентир»  организации «Коло» Курочкин Егор. Члены совета «Ориентир»  Швыдкая Алина,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Пшеничный Игорь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360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Народный депутат Украины А.П.Денисенко;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Харьковкий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телевизионный канал «Седьмой канал»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72" name="Group 56"/>
          <p:cNvGraphicFramePr>
            <a:graphicFrameLocks noGrp="1"/>
          </p:cNvGraphicFramePr>
          <p:nvPr>
            <p:ph idx="1"/>
          </p:nvPr>
        </p:nvGraphicFramePr>
        <p:xfrm>
          <a:off x="0" y="1"/>
          <a:ext cx="9144000" cy="685799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571736"/>
                <a:gridCol w="1500198"/>
                <a:gridCol w="2819581"/>
                <a:gridCol w="2252485"/>
              </a:tblGrid>
              <a:tr h="740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деятельности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выполнения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Социальные партнеры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13767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 Благотворительная ярмарка ученических поделок (первый тур) по сбору средств в помощь раненым в зоне АТО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21.10.2014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ДЮОО «Авангард» Пожидаева Александра, члены организации «Коло»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Родительская общественность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240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 Круглый стол – встреча учеников школы с солдатами, прибывшими в отпуск из зоны АТО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27.11.2014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организации ученического самоуправления «Коло»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Киндякова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Дарья, лидеры «Коло»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Половинко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Илья,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Авагимян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Ашот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Аганесян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Вероника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Военный факультет НТУ «ХПИ», начальник факультета полковник Серпухов С.А.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4997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5. Благотворительная ярмарка ученических и родительских кондитерских изделий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(второй тур) в помощь детям-инвалидам из зоны АТО, пребывающим в Харьковском Доме ребенка №1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09.12.2014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ДЮОО «Авангард» Пожидаева Александра, члены организации «Коло»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Родительская общественность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13" name="Group 29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86000"/>
                <a:gridCol w="1714496"/>
                <a:gridCol w="2891019"/>
                <a:gridCol w="2252485"/>
              </a:tblGrid>
              <a:tr h="6739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деятельности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выполнения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Социальные партнеры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12997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6. Посещение Харьковского Дома ребенка №1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18.12.2104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ДЮОО «Авангард» Пожидаева Александра, члены организации «Коло»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Главврач Харьковского Дома ребенка №1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Марабян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Р.В </a:t>
                      </a:r>
                      <a:endParaRPr kumimoji="0" lang="uk-UA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24188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7. Посещение Харьковского военного госпиталя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13.12.2014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организации ученического самоуправления «Коло»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Киндякова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Дарья, лидеры Пугачева Александра, Баева Дарья,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Авагимов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Ашот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Волонтер Чаговец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Ярина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Владиславовна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465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8. </a:t>
                      </a:r>
                      <a:r>
                        <a:rPr kumimoji="0" lang="uk-UA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Изготовление</a:t>
                      </a: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uk-UA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маскировочн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ых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сеток для военной техники в зоне АТО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Декабрь-январь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ДЮОО «Авангард» Пожидаева Александра,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председатели организаций ученического самоуправления Червонозаводского района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Волонтер Чаговец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Ярина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Владиславовна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Цели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785786" y="2071678"/>
            <a:ext cx="7758138" cy="3257560"/>
          </a:xfrm>
        </p:spPr>
        <p:txBody>
          <a:bodyPr/>
          <a:lstStyle/>
          <a:p>
            <a:pPr marL="182563" indent="352425">
              <a:buFont typeface="Arial" charset="0"/>
              <a:buNone/>
            </a:pPr>
            <a:r>
              <a:rPr lang="ru-RU" sz="2800" dirty="0" smtClean="0"/>
              <a:t>2) оказывать конкретную финансовую помощь и моральную поддержку тем, кто сейчас в этом больше всего нуждается: солдатам из зоны АТО, находящимся на излечении в Харьковском военном госпитале, и детям-инвалидам, в том числе из зоны АТО, которые содержатся в Харьковском доме ребенка №1;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13" name="Group 29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740532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86000"/>
                <a:gridCol w="1714496"/>
                <a:gridCol w="2891019"/>
                <a:gridCol w="2252485"/>
              </a:tblGrid>
              <a:tr h="6739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деятельности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выполнения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Социальные партнеры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12997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9.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Участие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в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творческом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конкурсе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“Во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имя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мира,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жизни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и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любви”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24.04.2015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Председатель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школьной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организации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ученического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самоуправленя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“Коло”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Пугачева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Александра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Председатель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Союза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ветеранов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Афганистана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и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воинов-интернационалистов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города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Харькова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Коваленко В.М.</a:t>
                      </a:r>
                    </a:p>
                  </a:txBody>
                  <a:tcPr horzOverflow="overflow"/>
                </a:tc>
              </a:tr>
              <a:tr h="24188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10.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Посещение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музея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АТО (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Харьковский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Исторический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музей)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09.09.2015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Лидеры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совета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“Ориентир”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организации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“Коло”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465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11.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Посещение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музея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воинов-интернационалистов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23.09.2015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Лидеры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ДЮОО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“Авангард”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Член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родительского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комитета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, ветеран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локальн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ы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х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войн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Шумаков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Р.Б.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72" name="Group 56"/>
          <p:cNvGraphicFramePr>
            <a:graphicFrameLocks noGrp="1"/>
          </p:cNvGraphicFramePr>
          <p:nvPr>
            <p:ph idx="1"/>
          </p:nvPr>
        </p:nvGraphicFramePr>
        <p:xfrm>
          <a:off x="0" y="1"/>
          <a:ext cx="9144000" cy="727958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571736"/>
                <a:gridCol w="1500198"/>
                <a:gridCol w="2819581"/>
                <a:gridCol w="2252485"/>
              </a:tblGrid>
              <a:tr h="740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деятельности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выполнения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Социальные партнеры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13767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12. Благотворительная ярмарка ученических поделок по сбору средств в помощь раненым в зоне АТО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18.12.2015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ДЮОО «Авангард» Пугачева Александра, члены организации «Коло»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Родительская общественность, председатель родительского комитета Червонозаводского района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Моисеенко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С.Г.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240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13. Круглый стол – встреча учеников школы с солдатами, прибывшими в отпуск из зоны АТО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07.12.2015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организации ученического самоуправления «Коло»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Киндякова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Дарья, лидеры «Коло»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Факультет военной подготовки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НТУ «ХПИ», начальник факультета полковник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Серпухов С.А.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4997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14.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Военно-спортивный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конкурс,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смотр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строя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и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песни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“Рыцарь-2016”,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посвященный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Дню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Вооруженных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Сил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Украины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07.12.2015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Лидеры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совета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“Ориентир”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организации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“Коло”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Факультет военной подготовки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НТУ «ХПИ», начальник факультета полковник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Серпухов С.А. </a:t>
                      </a:r>
                      <a:endParaRPr kumimoji="0" lang="uk-UA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72" name="Group 56"/>
          <p:cNvGraphicFramePr>
            <a:graphicFrameLocks noGrp="1"/>
          </p:cNvGraphicFramePr>
          <p:nvPr>
            <p:ph idx="1"/>
          </p:nvPr>
        </p:nvGraphicFramePr>
        <p:xfrm>
          <a:off x="0" y="1"/>
          <a:ext cx="9144000" cy="742588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571736"/>
                <a:gridCol w="1500198"/>
                <a:gridCol w="2819581"/>
                <a:gridCol w="2252485"/>
              </a:tblGrid>
              <a:tr h="740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деятельности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выполнения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Социальные партнеры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13767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15.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Экскурсия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на ф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акультет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военной подготовки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НТУ «ХПИ» </a:t>
                      </a:r>
                      <a:endParaRPr kumimoji="0" lang="uk-UA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26.11.2015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Лидеры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совета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“Ориентир”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организации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“Коло”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Факультет военной подготовки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НТУ «ХПИ», начальник факультета полковник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Серпухов С.А. </a:t>
                      </a:r>
                      <a:endParaRPr kumimoji="0" lang="uk-UA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240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16.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Экскурсия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университет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военно-воздушных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сил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имени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Ивана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Кожедуба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01.12.2015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Лидеры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совета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“Ориентир”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организации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“Коло”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Университет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военно-воздушных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сил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Украины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имени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Ивана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Кожедуба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4997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17.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Создание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творческой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работы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об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офицерах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и солдатах,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проходивших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службу в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зоне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АТО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Январь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2016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Члены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совета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“Культура”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ДЮГО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“Авангард”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Оценка и отчётность </a:t>
            </a:r>
          </a:p>
        </p:txBody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>
          <a:xfrm>
            <a:off x="500034" y="2285992"/>
            <a:ext cx="8229600" cy="2443167"/>
          </a:xfrm>
        </p:spPr>
        <p:txBody>
          <a:bodyPr/>
          <a:lstStyle/>
          <a:p>
            <a:pPr marL="0" indent="449263">
              <a:buNone/>
            </a:pPr>
            <a:r>
              <a:rPr lang="ru-RU" dirty="0" smtClean="0"/>
              <a:t>Отчет о реализации проекта представлен на совете школы №53 и на общем собрании лидеров школьных организаций ученического самоуправления ДЮОО «Авангард» Червонозаводского района в феврале 2015 года, в феврале 2016 года</a:t>
            </a:r>
            <a:endParaRPr lang="uk-UA" dirty="0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Перспективность проекта</a:t>
            </a:r>
          </a:p>
        </p:txBody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428596" y="2143116"/>
            <a:ext cx="8229600" cy="1971676"/>
          </a:xfrm>
        </p:spPr>
        <p:txBody>
          <a:bodyPr/>
          <a:lstStyle/>
          <a:p>
            <a:pPr marL="0" indent="449263">
              <a:buNone/>
            </a:pPr>
            <a:r>
              <a:rPr lang="ru-RU" dirty="0" smtClean="0"/>
              <a:t>Планируем продолжать деятельность в этом направлении, рассчитываем привлечь спонсоров из числа коммерческих организаций</a:t>
            </a:r>
            <a:endParaRPr lang="uk-UA" dirty="0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Информирование общественности о результатах проекта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428596" y="3000373"/>
            <a:ext cx="8536017" cy="1928826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dirty="0" smtClean="0"/>
              <a:t>Публикации в школьной и районной газетах организации ученического самоуправления,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dirty="0" smtClean="0"/>
              <a:t>Публикации на сайтах школы, района, в сборниках Харьковского городского союза ветеранов Афганистана (воинов-интернационалистов)</a:t>
            </a:r>
            <a:endParaRPr lang="uk-UA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857224" y="1928802"/>
            <a:ext cx="7686700" cy="3257560"/>
          </a:xfrm>
        </p:spPr>
        <p:txBody>
          <a:bodyPr/>
          <a:lstStyle/>
          <a:p>
            <a:pPr marL="365125" indent="0">
              <a:buFont typeface="Arial" charset="0"/>
              <a:buNone/>
            </a:pPr>
            <a:r>
              <a:rPr lang="ru-RU" sz="2800" dirty="0" smtClean="0"/>
              <a:t>3) способствовать развитию творческих способностей, самовыражению, самореализации.</a:t>
            </a:r>
          </a:p>
          <a:p>
            <a:pPr marL="365125" indent="0">
              <a:buFont typeface="Arial" charset="0"/>
              <a:buNone/>
            </a:pPr>
            <a:endParaRPr lang="ru-RU" sz="2800" dirty="0" smtClean="0"/>
          </a:p>
          <a:p>
            <a:pPr marL="365125" indent="0">
              <a:buFont typeface="Arial" charset="0"/>
              <a:buNone/>
            </a:pPr>
            <a:r>
              <a:rPr lang="ru-RU" sz="2800" dirty="0" smtClean="0"/>
              <a:t>4) способствовать формированию навыков взаимодействия, сотрудничества на всех уровнях социума.</a:t>
            </a: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719B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Цели проекта:</a:t>
            </a:r>
            <a:endParaRPr kumimoji="0" lang="uk-UA" sz="5000" b="1" i="1" u="none" strike="noStrike" kern="1200" cap="none" spc="0" normalizeH="0" baseline="0" noProof="0" dirty="0" smtClean="0">
              <a:ln>
                <a:noFill/>
              </a:ln>
              <a:solidFill>
                <a:srgbClr val="4719B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319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Задачи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8229600" cy="5043510"/>
          </a:xfrm>
        </p:spPr>
        <p:txBody>
          <a:bodyPr/>
          <a:lstStyle/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Привлечь всех участников учебно-воспитательного процесса школы к участию в патриотических и благотворительных акциях, мотивировать их деятельность;</a:t>
            </a:r>
          </a:p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Организовать встречи, конкурсы, ярмарки патриотического и благотворительного характера с привлечением социальных партнеров;</a:t>
            </a:r>
          </a:p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Определить целевую группу оказания благотворительной помощи; оказать посильную адресную помощь;</a:t>
            </a:r>
          </a:p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Установить контакты с волонтерскими организациями;</a:t>
            </a:r>
          </a:p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Сформировать волонтерские выездные группы;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Социальные партнеры: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214282" y="1600200"/>
            <a:ext cx="8929718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народный депутат Украины А.П.Денисенко,  заместитель председателя администрации Червонозаводского района </a:t>
            </a:r>
            <a:r>
              <a:rPr lang="ru-RU" sz="2800" dirty="0" err="1" smtClean="0">
                <a:latin typeface="Times New Roman" pitchFamily="18" charset="0"/>
              </a:rPr>
              <a:t>Мошняков</a:t>
            </a:r>
            <a:r>
              <a:rPr lang="ru-RU" sz="2800" dirty="0" smtClean="0">
                <a:latin typeface="Times New Roman" pitchFamily="18" charset="0"/>
              </a:rPr>
              <a:t> Евгений Николаевич;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Харьковское телевидение, 7-й канал (“Харьковские известия”, выпуск от 10.10.2014).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Гвардейский факультет военной подготовки имени Верховного Совета Украины НТУ «ХПИ»  и его начальник, полковник Серпухов Александр Васильевич;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волонтерская организация Харьковского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</a:rPr>
              <a:t>военного госпиталя «Сестра Милосердия»;</a:t>
            </a:r>
          </a:p>
          <a:p>
            <a:pPr>
              <a:lnSpc>
                <a:spcPct val="80000"/>
              </a:lnSpc>
            </a:pPr>
            <a:endParaRPr lang="ru-RU" sz="2800" b="1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uk-UA" b="1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Інше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1069</TotalTime>
  <Words>1406</Words>
  <Application>Microsoft Office PowerPoint</Application>
  <PresentationFormat>Экран (4:3)</PresentationFormat>
  <Paragraphs>177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Слайд 1</vt:lpstr>
      <vt:lpstr>Слайд 2</vt:lpstr>
      <vt:lpstr>Слайд 3</vt:lpstr>
      <vt:lpstr>Проблема:</vt:lpstr>
      <vt:lpstr>Цели проекта:</vt:lpstr>
      <vt:lpstr>Цели проекта:</vt:lpstr>
      <vt:lpstr>Слайд 7</vt:lpstr>
      <vt:lpstr>Задачи проекта:</vt:lpstr>
      <vt:lpstr>Социальные партнеры:</vt:lpstr>
      <vt:lpstr>Социальные партнеры:</vt:lpstr>
      <vt:lpstr>Этапы реализации проекта:</vt:lpstr>
      <vt:lpstr>Слайд 12</vt:lpstr>
      <vt:lpstr>Слайд 13</vt:lpstr>
      <vt:lpstr>Районная патриотическая акция «Письмо солдату»</vt:lpstr>
      <vt:lpstr>Слайд 15</vt:lpstr>
      <vt:lpstr>Этапы реализации проекта:</vt:lpstr>
      <vt:lpstr>Этапы реализации проекта: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Этапы реализации проекта:</vt:lpstr>
      <vt:lpstr>Слайд 31</vt:lpstr>
      <vt:lpstr>Этапы реализации проекта:</vt:lpstr>
      <vt:lpstr>Слайд 33</vt:lpstr>
      <vt:lpstr>Слайд 34</vt:lpstr>
      <vt:lpstr>Слайд 35</vt:lpstr>
      <vt:lpstr>Этапы реализации проекта:</vt:lpstr>
      <vt:lpstr>Слайд 37</vt:lpstr>
      <vt:lpstr>Слайд 38</vt:lpstr>
      <vt:lpstr>Слайд 39</vt:lpstr>
      <vt:lpstr>Слайд 40</vt:lpstr>
      <vt:lpstr>Мы посетили бойцов, которые проходят лечение в  Харьковском военном госпитале, и поздравление их с Днем Соборности Украины </vt:lpstr>
      <vt:lpstr>Посещение музея АТО</vt:lpstr>
      <vt:lpstr>Посещение университета военно-воздушных сил имени Ивана Кожедуба </vt:lpstr>
      <vt:lpstr>Мы написали солдатам, защищающим Родину, новогодние поздравления и отправили их  в зону АТО</vt:lpstr>
      <vt:lpstr>Мы провели круглый стол с офицерами, которые проходили службу в зоне АТО</vt:lpstr>
      <vt:lpstr>Мы провели смотр строя и песни, посвященный Дню Вооруженных Сил Украины, который оценивали офицеры и солдаты из зоны АТО</vt:lpstr>
      <vt:lpstr>Мы провели смотр строя и песни, который оценивали офицеры и солдаты из зоны АТО</vt:lpstr>
      <vt:lpstr>Мы побывали на танкодроме  во время учений</vt:lpstr>
      <vt:lpstr>Мы посетили практические занятия курсантов факультета военной подготовки НТУ «ХПИ»</vt:lpstr>
      <vt:lpstr>Мы посетили практические занятия курсантов факультета военной подготовки НТУ «ХПИ»</vt:lpstr>
      <vt:lpstr>Мы провели предновогоднюю  благотворительную ярмарку</vt:lpstr>
      <vt:lpstr>Мы провели предновогоднюю  благотворительную ярмарку</vt:lpstr>
      <vt:lpstr>Слайд 53</vt:lpstr>
      <vt:lpstr>Слайд 54</vt:lpstr>
      <vt:lpstr>Слайд 55</vt:lpstr>
      <vt:lpstr>Ресурсы, необходимые для выполнения проекта:</vt:lpstr>
      <vt:lpstr>Календарный план мероприятий </vt:lpstr>
      <vt:lpstr>Слайд 58</vt:lpstr>
      <vt:lpstr>Слайд 59</vt:lpstr>
      <vt:lpstr>Слайд 60</vt:lpstr>
      <vt:lpstr>Слайд 61</vt:lpstr>
      <vt:lpstr>Слайд 62</vt:lpstr>
      <vt:lpstr>Оценка и отчётность </vt:lpstr>
      <vt:lpstr>Перспективность проекта</vt:lpstr>
      <vt:lpstr>Информирование общественности о результатах проекта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lWaRGoDl</cp:lastModifiedBy>
  <cp:revision>160</cp:revision>
  <dcterms:created xsi:type="dcterms:W3CDTF">2014-12-10T04:18:25Z</dcterms:created>
  <dcterms:modified xsi:type="dcterms:W3CDTF">2016-01-21T11:18:47Z</dcterms:modified>
</cp:coreProperties>
</file>