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sldIdLst>
    <p:sldId id="256" r:id="rId3"/>
    <p:sldId id="257" r:id="rId4"/>
    <p:sldId id="258" r:id="rId5"/>
    <p:sldId id="259" r:id="rId6"/>
    <p:sldId id="278" r:id="rId7"/>
    <p:sldId id="261" r:id="rId8"/>
    <p:sldId id="260" r:id="rId9"/>
    <p:sldId id="262" r:id="rId10"/>
    <p:sldId id="263" r:id="rId11"/>
    <p:sldId id="271" r:id="rId12"/>
    <p:sldId id="265" r:id="rId13"/>
    <p:sldId id="268" r:id="rId14"/>
    <p:sldId id="269" r:id="rId15"/>
    <p:sldId id="270" r:id="rId16"/>
    <p:sldId id="274" r:id="rId17"/>
    <p:sldId id="275" r:id="rId18"/>
    <p:sldId id="273" r:id="rId19"/>
    <p:sldId id="280" r:id="rId20"/>
    <p:sldId id="264" r:id="rId21"/>
    <p:sldId id="267" r:id="rId22"/>
    <p:sldId id="266" r:id="rId23"/>
    <p:sldId id="279" r:id="rId24"/>
    <p:sldId id="276" r:id="rId25"/>
    <p:sldId id="277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01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D823-C4F8-4971-9816-455E36DD6D63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2B-F86C-44DE-85E1-562E20602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D823-C4F8-4971-9816-455E36DD6D63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2B-F86C-44DE-85E1-562E20602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D823-C4F8-4971-9816-455E36DD6D63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2B-F86C-44DE-85E1-562E20602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D823-C4F8-4971-9816-455E36DD6D63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2B-F86C-44DE-85E1-562E20602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D823-C4F8-4971-9816-455E36DD6D63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2B-F86C-44DE-85E1-562E20602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D823-C4F8-4971-9816-455E36DD6D63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2B-F86C-44DE-85E1-562E20602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D823-C4F8-4971-9816-455E36DD6D63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2B-F86C-44DE-85E1-562E20602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D823-C4F8-4971-9816-455E36DD6D63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2B-F86C-44DE-85E1-562E20602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D823-C4F8-4971-9816-455E36DD6D63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2B-F86C-44DE-85E1-562E20602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D823-C4F8-4971-9816-455E36DD6D63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2B-F86C-44DE-85E1-562E20602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D823-C4F8-4971-9816-455E36DD6D63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2B-F86C-44DE-85E1-562E20602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D823-C4F8-4971-9816-455E36DD6D63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9992B-F86C-44DE-85E1-562E20602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32403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журналу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про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обмеженими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можливостями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6050037"/>
            <a:ext cx="6728048" cy="6858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Підтримуємо інклюзію!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083128" cy="15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МОЖЛИВОСТІ – ОБМЕЖЕНІ,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ЗДІБНОСТІ – БЕЗМЕЖНІ!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4008" y="1589567"/>
            <a:ext cx="4087093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Плануємо випуск чотирьох номерів журналу: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лютого, у День Святого Валентина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квітня, у День гумору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червня, у День захисту дітей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грудня, у Всесвітній день людей з обмеженими можливостями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31495"/>
          <a:stretch>
            <a:fillRect/>
          </a:stretch>
        </p:blipFill>
        <p:spPr bwMode="auto">
          <a:xfrm>
            <a:off x="323528" y="2132856"/>
            <a:ext cx="4176464" cy="385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Розділ 1. Люди, які змінили світ на краще 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844824"/>
            <a:ext cx="3475041" cy="45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139952" y="1589566"/>
            <a:ext cx="4464496" cy="50797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35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Франклін Делано Рузвельт </a:t>
            </a:r>
            <a:r>
              <a:rPr lang="uk-UA" sz="235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32‑й президент США. У 1921 році Рузвельт тяжко захворів на поліомієліт і залишився паралізованим і прикутим до інвалідного візка.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35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Проте з його іменем пов’язані дуже важливі події в історії: налагодження дипломатичних стосунків з СРСР та участь Америки в антигітлерівській коаліції, перемога у Другій світовій війні</a:t>
            </a:r>
            <a:r>
              <a:rPr lang="uk-UA" sz="235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uk-UA" sz="235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892480" cy="99060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Розділ 1. Люди, які змінили світ на краще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99992" y="1628800"/>
            <a:ext cx="4231109" cy="489654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1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Олексій</a:t>
            </a:r>
            <a:r>
              <a:rPr lang="ru-RU" sz="1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Маресьєв</a:t>
            </a:r>
            <a:endParaRPr lang="ru-RU" sz="1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легендарный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льотчик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Герой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Союзу. </a:t>
            </a:r>
          </a:p>
          <a:p>
            <a:pPr>
              <a:buFont typeface="Wingdings" pitchFamily="2" charset="2"/>
              <a:buChar char="q"/>
            </a:pP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1942 року  в бою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фашистами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літак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збитий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сам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Олексій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тяжко поранений. </a:t>
            </a:r>
          </a:p>
          <a:p>
            <a:pPr>
              <a:buFont typeface="Wingdings" pitchFamily="2" charset="2"/>
              <a:buChar char="q"/>
            </a:pP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діб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поранений в ноги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пілот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повзком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пробирався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фронту. У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шпиталі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ампутували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обидві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ноги,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вийшовши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лікарні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сів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штурвал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літака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час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здійснив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86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вильотів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збив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ворожих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літак</a:t>
            </a:r>
            <a:r>
              <a:rPr lang="uk-UA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до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поранення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8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46721"/>
            <a:ext cx="3630289" cy="492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320480" cy="278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Розділ 1. Люди незламної волі, спортсмени - </a:t>
            </a:r>
            <a:r>
              <a:rPr lang="uk-UA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паралімпійці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1" y="1628800"/>
            <a:ext cx="3886200" cy="496855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Паралімпійський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цивілізації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усвідомити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винятку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спортом.</a:t>
            </a:r>
          </a:p>
          <a:p>
            <a:pPr marL="0" indent="0" algn="just">
              <a:buNone/>
            </a:pPr>
            <a:r>
              <a:rPr lang="ru-RU" sz="3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вади – не </a:t>
            </a:r>
            <a:r>
              <a:rPr lang="ru-RU" sz="3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перешкода</a:t>
            </a: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спортивним</a:t>
            </a: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перемогам</a:t>
            </a: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4320480" cy="26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Розділ 1. Люди незламної волі. </a:t>
            </a:r>
            <a:b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Видатні </a:t>
            </a:r>
            <a:r>
              <a:rPr lang="uk-UA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яни</a:t>
            </a: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7" name="Рисунок 6" descr="Картинки по запросу Фото Кернес на коляске"/>
          <p:cNvPicPr/>
          <p:nvPr/>
        </p:nvPicPr>
        <p:blipFill>
          <a:blip r:embed="rId2" cstate="print"/>
          <a:srcRect r="5102"/>
          <a:stretch>
            <a:fillRect/>
          </a:stretch>
        </p:blipFill>
        <p:spPr bwMode="auto">
          <a:xfrm>
            <a:off x="323528" y="2060848"/>
            <a:ext cx="4263032" cy="381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4499992" y="2132856"/>
            <a:ext cx="4644008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Харківський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міський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Геннадій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Кернес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важкого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поранення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інвалідом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не перестав бути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відповідальним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благо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Розділ 1. Люди незламної волі, </a:t>
            </a:r>
            <a:b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захисники України, воїни АТО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23928" y="1844824"/>
            <a:ext cx="4807173" cy="45365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Бійці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регіонів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тяжкі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поранення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АТО,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демонструють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спортивних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змаганнях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силу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повноцінного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травм,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боях.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артинки по запросу Фото інвалідів воїнів АТО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04621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575376" cy="12192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Розділ 1. Люди незламної волі, </a:t>
            </a:r>
            <a:b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захисники України, воїни АТО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1" y="1844824"/>
            <a:ext cx="3886200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Увесь народ, усе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повинно 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честь,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мужність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священного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зку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страждання бійців-патріотів вшановані.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артинки по запросу Фото інвалідів воїнів АТО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0253"/>
          <a:stretch>
            <a:fillRect/>
          </a:stretch>
        </p:blipFill>
        <p:spPr bwMode="auto">
          <a:xfrm>
            <a:off x="251520" y="1916832"/>
            <a:ext cx="4618024" cy="410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Розділ 1. Люди незламної волі, </a:t>
            </a:r>
            <a:b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захисники України, воїни АТО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60032" y="1844824"/>
            <a:ext cx="3886200" cy="50131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Воїн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АТО , герой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</a:t>
            </a:r>
            <a:r>
              <a:rPr lang="uk-UA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їни</a:t>
            </a: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Пономарьов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залишився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цілим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неушкодженим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діяв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інструкцією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боєць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тяжке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поранення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загинув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Талановитий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боєць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чудова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Мене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вражає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те, як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бореться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жадає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встати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ноги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шкодує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себе,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займаючись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проходячи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терплячи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перешкоди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втрачає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надії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продовжує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боротися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себе.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Справжній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десантник!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Картинки по запросу Фото інвалідів воїнів АТО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160118" cy="45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Розділ 1. Діти, які змінюють світ на краще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84168" y="1916832"/>
            <a:ext cx="3059832" cy="4581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Харківський дитячий театр </a:t>
            </a:r>
            <a:r>
              <a:rPr lang="uk-UA" sz="3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“Тимур”</a:t>
            </a: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якому актори – діти з обмеженими можливостями. Це приклад того, що мрії здійснюються, якщо є бажання. Просто скажи собі: “Я зможу!”</a:t>
            </a:r>
            <a:endParaRPr lang="ru-RU" sz="3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артинки по запросу Театр Тимур Харьков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59046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Розділ 2. Вивчаємо Конвенцію ООН</a:t>
            </a:r>
            <a:b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 права людей з інвалідністю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0" y="1916832"/>
            <a:ext cx="4159101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Хлопчики та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дівчатка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права,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ходити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гратися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бути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захищеними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насилля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ухваленні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хвилюють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018656" cy="493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51840" cy="99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МОЖЛИВОСТІ – ОБМЕЖЕНІ,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ЗДІБНОСТІ – БЕЗМЕЖНІ!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0100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Мотиваційний інформаційний проект  під назвою  </a:t>
            </a:r>
          </a:p>
          <a:p>
            <a:pPr algn="just">
              <a:buNone/>
            </a:pPr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«Я зможу!» та під гаслом </a:t>
            </a:r>
          </a:p>
          <a:p>
            <a:pPr algn="just">
              <a:buNone/>
            </a:pPr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“Можливості</a:t>
            </a:r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обмежені, здібності – безмежні!”</a:t>
            </a:r>
            <a:endParaRPr lang="ru-RU" sz="3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діяльності, або очікуваний результат: </a:t>
            </a:r>
          </a:p>
          <a:p>
            <a:pPr algn="just">
              <a:buNone/>
            </a:pPr>
            <a: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розважально-пізнавальний ілюстрований журнал </a:t>
            </a:r>
          </a:p>
          <a:p>
            <a:pPr algn="just">
              <a:buNone/>
            </a:pPr>
            <a: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для дітей з особливими потребами та їх батьків. </a:t>
            </a:r>
          </a:p>
          <a:p>
            <a:pPr algn="just">
              <a:buFont typeface="Wingdings" pitchFamily="2" charset="2"/>
              <a:buChar char="q"/>
            </a:pPr>
            <a: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Періодичність випуску: щоквартально упродовж</a:t>
            </a:r>
          </a:p>
          <a:p>
            <a:pPr algn="just">
              <a:buNone/>
            </a:pPr>
            <a: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2018 року, 4 номери.</a:t>
            </a:r>
          </a:p>
          <a:p>
            <a:pPr algn="just">
              <a:buFont typeface="Wingdings" pitchFamily="2" charset="2"/>
              <a:buChar char="q"/>
            </a:pPr>
            <a:r>
              <a:rPr lang="uk-UA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проекту: середньостроковий</a:t>
            </a:r>
            <a:endParaRPr lang="ru-RU" sz="2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517232"/>
            <a:ext cx="4346824" cy="95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Розділ 2. Вивчаємо Конвенцію ООН</a:t>
            </a:r>
            <a:b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 права людей з інвалідністю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5004048" y="1844824"/>
            <a:ext cx="3888431" cy="4464495"/>
          </a:xfrm>
        </p:spPr>
        <p:txBody>
          <a:bodyPr>
            <a:normAutofit fontScale="92500" lnSpcReduction="10000"/>
          </a:bodyPr>
          <a:lstStyle/>
          <a:p>
            <a:endParaRPr lang="uk-UA" sz="3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 з інвалідністю мають такі самі можливості для досягнення своїх цілей, як і інші діти. Вони мають на це право!</a:t>
            </a:r>
            <a:endParaRPr lang="ru-RU" sz="3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772816"/>
            <a:ext cx="4318248" cy="467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Розділ 2. Вивчаємо Конвенцію ООН</a:t>
            </a:r>
            <a:b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 права людей з інвалідністю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2046"/>
          <a:stretch>
            <a:fillRect/>
          </a:stretch>
        </p:blipFill>
        <p:spPr bwMode="auto">
          <a:xfrm>
            <a:off x="251520" y="1974040"/>
            <a:ext cx="4176464" cy="42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499992" y="1844823"/>
            <a:ext cx="4231109" cy="4464497"/>
          </a:xfrm>
        </p:spPr>
        <p:txBody>
          <a:bodyPr>
            <a:normAutofit fontScale="85000" lnSpcReduction="20000"/>
          </a:bodyPr>
          <a:lstStyle/>
          <a:p>
            <a:pPr marL="319088" indent="-319088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Рівність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недискримінація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19088" indent="-319088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Заборонена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дискримінація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інвалідності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088" indent="-319088"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права та не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зазнавати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дискримінації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088" indent="-319088"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закону та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ним у межах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 вони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проживають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Розділ 2. Вивчаємо Конвенцію ООН</a:t>
            </a:r>
            <a:b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 права людей з інвалідністю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 люди мають право отримувати необхідне лікування. Лікарі не повинні відмовляти людині у лікуванні через те, що вона має інвалідність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ownloads\Безымянный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23536"/>
          <a:stretch>
            <a:fillRect/>
          </a:stretch>
        </p:blipFill>
        <p:spPr bwMode="auto">
          <a:xfrm>
            <a:off x="609600" y="1864471"/>
            <a:ext cx="3886200" cy="402123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Розділ 3.</a:t>
            </a:r>
            <a:r>
              <a:rPr lang="uk-UA" dirty="0" smtClean="0">
                <a:solidFill>
                  <a:schemeClr val="accent3"/>
                </a:solidFill>
              </a:rPr>
              <a:t> </a:t>
            </a:r>
            <a:r>
              <a:rPr lang="uk-UA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Мріяти не шкідливо!                    Шкідливо не мріяти!</a:t>
            </a:r>
            <a:endParaRPr lang="ru-RU" sz="3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ДЛЯ ПРЕЗЕНТАЦИИ РАЗДЕЛ 3\htmlimage-11.jpeg"/>
          <p:cNvPicPr>
            <a:picLocks noChangeAspect="1" noChangeArrowheads="1"/>
          </p:cNvPicPr>
          <p:nvPr/>
        </p:nvPicPr>
        <p:blipFill>
          <a:blip r:embed="rId2" cstate="print"/>
          <a:srcRect l="8639" r="5939"/>
          <a:stretch>
            <a:fillRect/>
          </a:stretch>
        </p:blipFill>
        <p:spPr bwMode="auto">
          <a:xfrm>
            <a:off x="1115616" y="1772816"/>
            <a:ext cx="6819752" cy="477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Розділ 3.  Мріяти не шкідливо!                    Шкідливо не мріяти!</a:t>
            </a:r>
            <a:endParaRPr lang="ru-RU"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ЛЯ ПРЕЗЕНТАЦИИ РАЗДЕЛ 3\1512627342_prazdnichnyj-koncert-posvyashhyonnyj-na-den-invalidov-schaste-vam.jpg"/>
          <p:cNvPicPr>
            <a:picLocks noChangeAspect="1" noChangeArrowheads="1"/>
          </p:cNvPicPr>
          <p:nvPr/>
        </p:nvPicPr>
        <p:blipFill>
          <a:blip r:embed="rId2" cstate="print"/>
          <a:srcRect l="4094" r="1260"/>
          <a:stretch>
            <a:fillRect/>
          </a:stretch>
        </p:blipFill>
        <p:spPr bwMode="auto">
          <a:xfrm>
            <a:off x="1187624" y="1844824"/>
            <a:ext cx="6464320" cy="4564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3"/>
                </a:solidFill>
              </a:rPr>
              <a:t>Розділ 4. Шкільні новини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8" name="Рисунок 7" descr="photofile_1512418565_17633701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3888432" cy="2592288"/>
          </a:xfrm>
          <a:prstGeom prst="rect">
            <a:avLst/>
          </a:prstGeom>
        </p:spPr>
      </p:pic>
      <p:pic>
        <p:nvPicPr>
          <p:cNvPr id="9" name="Рисунок 8" descr="photofile_1514959726_1089698618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3888433" cy="2592288"/>
          </a:xfrm>
          <a:prstGeom prst="rect">
            <a:avLst/>
          </a:prstGeom>
        </p:spPr>
      </p:pic>
      <p:sp>
        <p:nvSpPr>
          <p:cNvPr id="14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725144"/>
            <a:ext cx="8352928" cy="1872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У цьому розділі будуть опубліковані різноманітні відомості: свята, конкурси, поїздки та інші шкільні новини.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3"/>
                </a:solidFill>
              </a:rPr>
              <a:t>Розділ 5. Корисні поради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5" name="Содержимое 4" descr="9589263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77072"/>
            <a:ext cx="7488832" cy="2406860"/>
          </a:xfrm>
        </p:spPr>
      </p:pic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496944" cy="230425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Важливою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журналу буде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поради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", де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діти-інваліди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товариші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зможуть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батьки -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необхідну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них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особливі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потреби.</a:t>
            </a:r>
            <a:endParaRPr lang="ru-RU" sz="3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91440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8388424" cy="458112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Шановні друзі</a:t>
            </a:r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 запрошуємо всіх небайдужих прийняти участь у створенні журналу. Гадаємо, що кожен має чудові ідеї, які ми зможемо помістити в розділи та надати дітям і різним людям можливість ознайомитися с цікавою інформацією, отримати гарну пораду та перейнятися проблемою. </a:t>
            </a:r>
            <a:r>
              <a:rPr lang="uk-UA" sz="3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Головне сказати собі : </a:t>
            </a:r>
            <a:r>
              <a:rPr lang="uk-UA" sz="30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“Мене</a:t>
            </a:r>
            <a:r>
              <a:rPr lang="uk-UA" sz="3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не обходить! </a:t>
            </a:r>
            <a:r>
              <a:rPr lang="uk-UA" sz="3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це зможу</a:t>
            </a:r>
            <a:r>
              <a:rPr lang="uk-UA" sz="3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!”.</a:t>
            </a:r>
            <a:endParaRPr lang="ru-RU" sz="3000" b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676456" cy="99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МОЖЛИВОСТІ – ОБМЕЖЕНІ,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ЗДІБНОСТІ – БЕЗМЕЖНІ!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Мета проекту: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сприяти становленню у дітей з  особливими потребами позитивного світосприйняття та позитивного емоційного настрою, розвитку самоповаги; знайомити дітей з  особливими потребами з їхніми правами, розвивати в них здатність відстоювати свої інтереси;</a:t>
            </a:r>
          </a:p>
          <a:p>
            <a:pPr algn="just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сприяти покращанню морально-психологічного стану дітей з  особливими потребами та їх батьків, зміцненню віри у свої сили через надання прикладів незламної волі та успіху інших людей, які мають вади здоров’я.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661248"/>
            <a:ext cx="4058792" cy="88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748464" cy="99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МОЖЛИВОСТІ – ОБМЕЖЕНІ,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ЗДІБНОСТІ – БЕЗМЕЖНІ!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Актуальність теми: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Оскільки до загальноосвітніх класів шкіл України залучається все більше учнів з особливими потребами, зростає необхідність у розповсюдженні знань про інклюзивну освіту серед усіх учасників навчально-виховного процесу.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941168"/>
            <a:ext cx="5811046" cy="127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Актуальність теми: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338437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Щороку в Україні кількість інвалідів збільшується, і ця невтішна тенденція покладає особливі зобов’язання як на владу, так і на суспільство щодо соціального захисту людей із особливими потребами та адаптації їх до нормального життя. 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 у Харківській області за останні два роки кількість інвалідів збільшилася на 11 тисяч і становить понад 155 тисяч осіб.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301208"/>
            <a:ext cx="5811046" cy="127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99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МОЖЛИВОСТІ – ОБМЕЖЕНІ,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ЗДІБНОСТІ – БЕЗМЕЖНІ!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38884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</a:p>
          <a:p>
            <a:pPr>
              <a:buNone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Ми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маємо великий досвід проведення благодійних акцій, ярмарків по збору коштів для допомоги дітям-інвалідам нашої школи, інших шкіл району, будинку маляти №1. </a:t>
            </a:r>
          </a:p>
          <a:p>
            <a:pPr algn="just">
              <a:buNone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Але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окрім грошей на лікування, подарунків та ласощів, дітям з особливими потребами передусім потрібна морально-духовна, правова, психологічна підтримка в їхній боротьбі зі слабкістю, болем, почуттям самотності.  Ми стверджуємо: «Ти не один!»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589240"/>
            <a:ext cx="4346824" cy="95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МОЖЛИВОСТІ – ОБМЕЖЕНІ,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ЗДІБНОСТІ – БЕЗМЕЖНІ!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010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 проекту: </a:t>
            </a:r>
          </a:p>
          <a:p>
            <a:pPr algn="just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члени ради «Прес-центр» шкільної організації учнівського самоврядування «Коло» ХЗОШ №53, редакційна колегія журналу «Я зможу!». </a:t>
            </a:r>
          </a:p>
          <a:p>
            <a:pPr algn="just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 редакційної колегії: автор ідеї,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криейтор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Рудакова Софія; автори текстів Рудакова Софія, Зінченко Анастасія; репортер Жуковіна Анастасія; дизайнери Череватенко Герман, Науменко Дар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я; технічний редактор, фотограф Шевченко Арина; відповідальний редактор Гладкова Олена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373216"/>
            <a:ext cx="5138912" cy="112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МОЖЛИВОСТІ – ОБМЕЖЕНІ,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ЗДІБНОСТІ – БЕЗМЕЖНІ!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610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Соціальні партнери: </a:t>
            </a:r>
          </a:p>
          <a:p>
            <a:pPr algn="just">
              <a:buFont typeface="Wingdings" pitchFamily="2" charset="2"/>
              <a:buChar char="q"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депутат Харківської міської ради Андрєєва С.Ю.;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батьківська рада Основ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янського району,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голова батьківської ради ХЗОШ №53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Диманова Ю.В.;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Харківська типографія «Фактор-друк».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2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об’єднує любов до дітей, </a:t>
            </a:r>
          </a:p>
          <a:p>
            <a:pPr algn="just">
              <a:buNone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28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спільна відповідальність та ентузіазм!</a:t>
            </a:r>
            <a:endParaRPr lang="ru-RU" sz="2800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733256"/>
            <a:ext cx="3770760" cy="8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79832" cy="990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МОЖЛИВОСТІ – ОБМЕЖЕНІ,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ЗДІБНОСТІ – БЕЗМЕЖНІ!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30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Етапи створення журналу:</a:t>
            </a:r>
          </a:p>
          <a:p>
            <a:pPr marL="514350" indent="-514350">
              <a:buNone/>
            </a:pP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 Січень 2018 року – добірка матеріалів за темами розділів 1-4 для першого, сигнального випуску журналу.</a:t>
            </a:r>
          </a:p>
          <a:p>
            <a:pPr marL="514350" indent="-514350">
              <a:buNone/>
            </a:pP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 Лютий 2018 року – підготовка електронної версії журналу, друк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першого номеру.</a:t>
            </a:r>
          </a:p>
          <a:p>
            <a:pPr marL="514350" indent="-514350">
              <a:buNone/>
            </a:pP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 14 лютого 2018 року – розповсюдження сигнального номеру журналу (по одному екземпляру журналу на кожну школу району, 18 екземплярів – для своєї школи); презентація журналу на засіданні Координаційної Ради ХМОУС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8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05264"/>
            <a:ext cx="3770760" cy="8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555</TotalTime>
  <Words>1372</Words>
  <Application>Microsoft Office PowerPoint</Application>
  <PresentationFormat>Экран (4:3)</PresentationFormat>
  <Paragraphs>96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Обычная</vt:lpstr>
      <vt:lpstr>Специальное оформление</vt:lpstr>
      <vt:lpstr>Проект  створення журналу  для дітей та про дітей  з обмеженими можливостями </vt:lpstr>
      <vt:lpstr>«МОЖЛИВОСТІ – ОБМЕЖЕНІ, ЗДІБНОСТІ – БЕЗМЕЖНІ!»</vt:lpstr>
      <vt:lpstr>«МОЖЛИВОСТІ – ОБМЕЖЕНІ, ЗДІБНОСТІ – БЕЗМЕЖНІ!»</vt:lpstr>
      <vt:lpstr>«МОЖЛИВОСТІ – ОБМЕЖЕНІ, ЗДІБНОСТІ – БЕЗМЕЖНІ!»</vt:lpstr>
      <vt:lpstr> Актуальність теми:</vt:lpstr>
      <vt:lpstr>«МОЖЛИВОСТІ – ОБМЕЖЕНІ, ЗДІБНОСТІ – БЕЗМЕЖНІ!»</vt:lpstr>
      <vt:lpstr>«МОЖЛИВОСТІ – ОБМЕЖЕНІ, ЗДІБНОСТІ – БЕЗМЕЖНІ!»</vt:lpstr>
      <vt:lpstr>«МОЖЛИВОСТІ – ОБМЕЖЕНІ, ЗДІБНОСТІ – БЕЗМЕЖНІ!»</vt:lpstr>
      <vt:lpstr>«МОЖЛИВОСТІ – ОБМЕЖЕНІ, ЗДІБНОСТІ – БЕЗМЕЖНІ!»</vt:lpstr>
      <vt:lpstr>«МОЖЛИВОСТІ – ОБМЕЖЕНІ, ЗДІБНОСТІ – БЕЗМЕЖНІ!»</vt:lpstr>
      <vt:lpstr>  Розділ 1. Люди, які змінили світ на краще  </vt:lpstr>
      <vt:lpstr>Розділ 1. Люди, які змінили світ на краще</vt:lpstr>
      <vt:lpstr>Розділ 1. Люди незламної волі, спортсмени - паралімпійці</vt:lpstr>
      <vt:lpstr> Розділ 1. Люди незламної волі.  Видатні харків’яни  </vt:lpstr>
      <vt:lpstr>Розділ 1. Люди незламної волі,  захисники України, воїни АТО</vt:lpstr>
      <vt:lpstr>Розділ 1. Люди незламної волі,  захисники України, воїни АТО</vt:lpstr>
      <vt:lpstr>Розділ 1. Люди незламної волі,  захисники України, воїни АТО</vt:lpstr>
      <vt:lpstr>Розділ 1. Діти, які змінюють світ на краще</vt:lpstr>
      <vt:lpstr>Розділ 2. Вивчаємо Конвенцію ООН  про права людей з інвалідністю</vt:lpstr>
      <vt:lpstr>Розділ 2. Вивчаємо Конвенцію ООН  про права людей з інвалідністю</vt:lpstr>
      <vt:lpstr>Розділ 2. Вивчаємо Конвенцію ООН  про права людей з інвалідністю</vt:lpstr>
      <vt:lpstr>Розділ 2. Вивчаємо Конвенцію ООН  про права людей з інвалідністю</vt:lpstr>
      <vt:lpstr>Розділ 3. Мріяти не шкідливо!                    Шкідливо не мріяти!</vt:lpstr>
      <vt:lpstr>Розділ 3.  Мріяти не шкідливо!                    Шкідливо не мріяти!</vt:lpstr>
      <vt:lpstr>Розділ 4. Шкільні новини</vt:lpstr>
      <vt:lpstr>Розділ 5. Корисні поради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106</cp:revision>
  <dcterms:created xsi:type="dcterms:W3CDTF">2018-01-28T11:53:11Z</dcterms:created>
  <dcterms:modified xsi:type="dcterms:W3CDTF">2018-01-30T09:10:46Z</dcterms:modified>
</cp:coreProperties>
</file>