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jCylO1JCZXWiCDqrMWkbaSokag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-UA"/>
              <a:t>Відстань між Порту та Харковом становить трохи більше чотирьох тисяч кілометрів. Пішки їх можна подолати трохи більше ніж за місяць - 34 дні, на автобусі, по дорозі об’їхавши мало не пів Європи, за 4 дні. На авто значно швидше - за 2 дні, а ось літаком ви можете дістатися всього за кілька годин.</a:t>
            </a:r>
            <a:endParaRPr/>
          </a:p>
        </p:txBody>
      </p:sp>
      <p:sp>
        <p:nvSpPr>
          <p:cNvPr id="222" name="Google Shape;2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951a2c1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d951a2c18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951a2c18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d951a2c18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951a2c18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d951a2c18b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7d57ed7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d7d57ed7f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7d57ed7f3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d7d57ed7f3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7d57ed7f3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d7d57ed7f3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588"/>
                </a:srgbClr>
              </a:gs>
              <a:gs pos="37000">
                <a:srgbClr val="FFFFFF">
                  <a:alpha val="75294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235"/>
                </a:srgbClr>
              </a:gs>
              <a:gs pos="48000">
                <a:srgbClr val="FFFFFF">
                  <a:alpha val="61568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6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4" name="Google Shape;24;p6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9" name="Google Shape;29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372"/>
                </a:srgbClr>
              </a:gs>
              <a:gs pos="37000">
                <a:srgbClr val="FFFFFF">
                  <a:alpha val="7647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411"/>
                </a:srgbClr>
              </a:gs>
              <a:gs pos="48000">
                <a:srgbClr val="FFFFFF">
                  <a:alpha val="6235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Google Shape;34;p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2" name="Google Shape;52;p10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69" name="Google Shape;69;p13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70" name="Google Shape;70;p1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372"/>
                </a:srgbClr>
              </a:gs>
              <a:gs pos="37000">
                <a:srgbClr val="FFFFFF">
                  <a:alpha val="7647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411"/>
                </a:srgbClr>
              </a:gs>
              <a:gs pos="48000">
                <a:srgbClr val="FFFFFF">
                  <a:alpha val="6235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4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80" name="Google Shape;80;p1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588"/>
                </a:srgbClr>
              </a:gs>
              <a:gs pos="37000">
                <a:srgbClr val="FFFFFF">
                  <a:alpha val="75294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5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235"/>
                </a:srgbClr>
              </a:gs>
              <a:gs pos="48000">
                <a:srgbClr val="FFFFFF">
                  <a:alpha val="61568"/>
                </a:srgbClr>
              </a:gs>
              <a:gs pos="100000">
                <a:srgbClr val="B4DCFA">
                  <a:alpha val="7843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5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411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49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;p5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Relationship Id="rId4" Type="http://schemas.openxmlformats.org/officeDocument/2006/relationships/image" Target="../media/image25.png"/><Relationship Id="rId5" Type="http://schemas.openxmlformats.org/officeDocument/2006/relationships/image" Target="../media/image2.jpg"/><Relationship Id="rId6" Type="http://schemas.openxmlformats.org/officeDocument/2006/relationships/image" Target="../media/image9.jpg"/><Relationship Id="rId7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uk.wikipedia.org/wiki/%D0%90%D1%82%D0%BB%D0%B0%D0%BD%D1%82%D0%B8%D1%87%D0%BD%D0%B8%D0%B9_%D0%BE%D0%BA%D0%B5%D0%B0%D0%BD" TargetMode="External"/><Relationship Id="rId4" Type="http://schemas.openxmlformats.org/officeDocument/2006/relationships/hyperlink" Target="https://uk.wikipedia.org/wiki/%D0%A1%D0%B2%D1%96%D1%82%D0%BE%D0%B2%D0%B0_%D1%81%D0%BF%D0%B0%D0%B4%D1%89%D0%B8%D0%BD%D0%B0_%D0%AE%D0%9D%D0%95%D0%A1%D0%9A%D0%9E" TargetMode="External"/><Relationship Id="rId9" Type="http://schemas.openxmlformats.org/officeDocument/2006/relationships/image" Target="../media/image31.jpg"/><Relationship Id="rId5" Type="http://schemas.openxmlformats.org/officeDocument/2006/relationships/image" Target="../media/image13.jpg"/><Relationship Id="rId6" Type="http://schemas.openxmlformats.org/officeDocument/2006/relationships/image" Target="../media/image24.jpg"/><Relationship Id="rId7" Type="http://schemas.openxmlformats.org/officeDocument/2006/relationships/image" Target="../media/image11.jpg"/><Relationship Id="rId8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5.jpg"/><Relationship Id="rId5" Type="http://schemas.openxmlformats.org/officeDocument/2006/relationships/image" Target="../media/image7.jpg"/><Relationship Id="rId6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23.jpg"/><Relationship Id="rId6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21.jpg"/><Relationship Id="rId6" Type="http://schemas.openxmlformats.org/officeDocument/2006/relationships/image" Target="../media/image20.jpg"/><Relationship Id="rId7" Type="http://schemas.openxmlformats.org/officeDocument/2006/relationships/image" Target="../media/image19.jpg"/><Relationship Id="rId8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32.png"/><Relationship Id="rId13" Type="http://schemas.openxmlformats.org/officeDocument/2006/relationships/image" Target="../media/image35.jpg"/><Relationship Id="rId1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uk.wikipedia.org/wiki/%D0%9F%D1%80%D1%96%D0%BC%D0%B5%D0%B9%D1%80%D0%B0-%D0%9B%D1%96%D0%B3%D0%B0" TargetMode="External"/><Relationship Id="rId4" Type="http://schemas.openxmlformats.org/officeDocument/2006/relationships/image" Target="../media/image18.jpg"/><Relationship Id="rId9" Type="http://schemas.openxmlformats.org/officeDocument/2006/relationships/image" Target="../media/image27.png"/><Relationship Id="rId5" Type="http://schemas.openxmlformats.org/officeDocument/2006/relationships/hyperlink" Target="https://uk.wikipedia.org/wiki/21_%D0%B6%D0%BE%D0%B2%D1%82%D0%BD%D1%8F" TargetMode="External"/><Relationship Id="rId6" Type="http://schemas.openxmlformats.org/officeDocument/2006/relationships/hyperlink" Target="https://uk.wikipedia.org/wiki/2008" TargetMode="External"/><Relationship Id="rId7" Type="http://schemas.openxmlformats.org/officeDocument/2006/relationships/hyperlink" Target="https://uk.wikipedia.org/wiki/%D0%9B%D1%96%D0%B3%D0%B0_%D1%87%D0%B5%D0%BC%D0%BF%D1%96%D0%BE%D0%BD%D1%96%D0%B2_%D0%A3%D0%84%D0%A4%D0%90" TargetMode="External"/><Relationship Id="rId8" Type="http://schemas.openxmlformats.org/officeDocument/2006/relationships/hyperlink" Target="https://uk.wikipedia.org/wiki/%D0%94%D0%B8%D0%BD%D0%B0%D0%BC%D0%BE_(%D0%9A%D0%B8%D1%97%D0%B2)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38.jpg"/><Relationship Id="rId5" Type="http://schemas.openxmlformats.org/officeDocument/2006/relationships/image" Target="../media/image37.png"/><Relationship Id="rId6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415800" y="0"/>
            <a:ext cx="8312400" cy="21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00">
                <a:latin typeface="Times New Roman"/>
                <a:ea typeface="Times New Roman"/>
                <a:cs typeface="Times New Roman"/>
                <a:sym typeface="Times New Roman"/>
              </a:rPr>
              <a:t>Євроклуби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Основ’янського району</a:t>
            </a:r>
            <a:endParaRPr sz="3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300">
                <a:latin typeface="Times New Roman"/>
                <a:ea typeface="Times New Roman"/>
                <a:cs typeface="Times New Roman"/>
                <a:sym typeface="Times New Roman"/>
              </a:rPr>
              <a:t>закладів освіти </a:t>
            </a:r>
            <a:r>
              <a:rPr lang="uk-UA" sz="3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+ 53 + 66</a:t>
            </a:r>
            <a:endParaRPr sz="33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25" y="3519950"/>
            <a:ext cx="2602851" cy="321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0325" y="3578700"/>
            <a:ext cx="3063375" cy="32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2731175" y="4248825"/>
            <a:ext cx="3356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50">
                <a:solidFill>
                  <a:srgbClr val="0B008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Щит із</a:t>
            </a:r>
            <a:r>
              <a:rPr b="1" lang="uk-UA" sz="1850">
                <a:solidFill>
                  <a:srgbClr val="0B008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білою стрічкою, </a:t>
            </a:r>
            <a:endParaRPr b="1" sz="1850">
              <a:solidFill>
                <a:srgbClr val="0B008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50">
                <a:solidFill>
                  <a:srgbClr val="0B008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якій є напис португальською: </a:t>
            </a:r>
            <a:endParaRPr b="1" sz="1850">
              <a:solidFill>
                <a:srgbClr val="0B008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50">
                <a:solidFill>
                  <a:srgbClr val="0B0080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i="1" lang="uk-UA" sz="1850">
                <a:solidFill>
                  <a:srgbClr val="0B0080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antiga, mui nobre, sempre leal e invicta cidade do Porto</a:t>
            </a:r>
            <a:r>
              <a:rPr b="1" lang="uk-UA" sz="1850">
                <a:solidFill>
                  <a:srgbClr val="0B0080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b="1" sz="1850">
              <a:solidFill>
                <a:srgbClr val="0B0080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50">
                <a:solidFill>
                  <a:srgbClr val="0B008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(давнє, найшляхетніше, завжди вірне і непереможне місто Порту)</a:t>
            </a:r>
            <a:endParaRPr b="1" sz="2200">
              <a:solidFill>
                <a:srgbClr val="0B008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24850" y="2978400"/>
            <a:ext cx="2209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700">
                <a:highlight>
                  <a:schemeClr val="accen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Харків</a:t>
            </a:r>
            <a:endParaRPr b="1" sz="2700">
              <a:highlight>
                <a:schemeClr val="accen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6022013" y="297840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700">
                <a:solidFill>
                  <a:schemeClr val="dk1"/>
                </a:solidFill>
                <a:highlight>
                  <a:schemeClr val="accen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Порту</a:t>
            </a:r>
            <a:endParaRPr b="1" sz="2700">
              <a:solidFill>
                <a:schemeClr val="dk1"/>
              </a:solidFill>
              <a:highlight>
                <a:schemeClr val="accen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9525" y="2080725"/>
            <a:ext cx="3308351" cy="21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636375"/>
            <a:ext cx="2423826" cy="15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2751" y="1683838"/>
            <a:ext cx="2811249" cy="1465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42307"/>
            <a:ext cx="8839200" cy="4414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"/>
          <p:cNvSpPr txBox="1"/>
          <p:nvPr>
            <p:ph type="title"/>
          </p:nvPr>
        </p:nvSpPr>
        <p:spPr>
          <a:xfrm>
            <a:off x="373250" y="348725"/>
            <a:ext cx="8973600" cy="17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None/>
            </a:pPr>
            <a:r>
              <a:rPr lang="uk-UA" sz="4300">
                <a:solidFill>
                  <a:srgbClr val="0000FF"/>
                </a:solidFill>
              </a:rPr>
              <a:t>Наші міста на мапі так далеко...</a:t>
            </a:r>
            <a:r>
              <a:rPr lang="uk-UA"/>
              <a:t> </a:t>
            </a:r>
            <a:endParaRPr/>
          </a:p>
        </p:txBody>
      </p:sp>
      <p:sp>
        <p:nvSpPr>
          <p:cNvPr id="226" name="Google Shape;226;p4"/>
          <p:cNvSpPr txBox="1"/>
          <p:nvPr/>
        </p:nvSpPr>
        <p:spPr>
          <a:xfrm>
            <a:off x="1181700" y="5823500"/>
            <a:ext cx="7962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uk-UA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...але ми все одно друзі!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951a2c18b_0_0"/>
          <p:cNvSpPr txBox="1"/>
          <p:nvPr/>
        </p:nvSpPr>
        <p:spPr>
          <a:xfrm>
            <a:off x="0" y="4700300"/>
            <a:ext cx="4500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100">
                <a:solidFill>
                  <a:schemeClr val="dk1"/>
                </a:solidFill>
                <a:highlight>
                  <a:srgbClr val="FFFFFF"/>
                </a:highlight>
              </a:rPr>
              <a:t>Урочиста церемонія підписання Протоколу про співпрацю між Харковом і Порту (Португалія) відбулася </a:t>
            </a:r>
            <a:endParaRPr b="1"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100">
                <a:solidFill>
                  <a:schemeClr val="dk1"/>
                </a:solidFill>
                <a:highlight>
                  <a:srgbClr val="FFFFFF"/>
                </a:highlight>
              </a:rPr>
              <a:t>29 вересня 2011 року </a:t>
            </a:r>
            <a:endParaRPr b="1"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100">
                <a:solidFill>
                  <a:schemeClr val="dk1"/>
                </a:solidFill>
                <a:highlight>
                  <a:srgbClr val="FFFFFF"/>
                </a:highlight>
              </a:rPr>
              <a:t>в муніципалітеті Порту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114" name="Google Shape;114;gd951a2c18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925" y="0"/>
            <a:ext cx="5185474" cy="34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d951a2c18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375" y="2110150"/>
            <a:ext cx="3887624" cy="259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d951a2c18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0375" y="3692777"/>
            <a:ext cx="4576750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d951a2c18b_0_0"/>
          <p:cNvSpPr txBox="1"/>
          <p:nvPr/>
        </p:nvSpPr>
        <p:spPr>
          <a:xfrm>
            <a:off x="0" y="0"/>
            <a:ext cx="3816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300">
                <a:solidFill>
                  <a:srgbClr val="0000FF"/>
                </a:solidFill>
                <a:highlight>
                  <a:srgbClr val="FFFFFF"/>
                </a:highlight>
              </a:rPr>
              <a:t>Харків підписав протокол про співпрацю з Порту</a:t>
            </a:r>
            <a:endParaRPr b="1" sz="17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951a2c18b_0_8"/>
          <p:cNvSpPr txBox="1"/>
          <p:nvPr/>
        </p:nvSpPr>
        <p:spPr>
          <a:xfrm>
            <a:off x="3726000" y="71300"/>
            <a:ext cx="5418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Географічне положення міст</a:t>
            </a:r>
            <a:endParaRPr b="1" sz="35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d951a2c18b_0_8"/>
          <p:cNvSpPr txBox="1"/>
          <p:nvPr/>
        </p:nvSpPr>
        <p:spPr>
          <a:xfrm>
            <a:off x="0" y="0"/>
            <a:ext cx="31794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Харків - місто на північному сході України на Слобожанщині, науковий центр України, адміністративний центр Харківської області. </a:t>
            </a:r>
            <a:endParaRPr b="1" sz="1800">
              <a:solidFill>
                <a:schemeClr val="dk1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highlight>
                  <a:srgbClr val="D0E0E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Друге за кількістю мешканців місто України</a:t>
            </a:r>
            <a:endParaRPr b="1" sz="1800">
              <a:solidFill>
                <a:schemeClr val="dk1"/>
              </a:solidFill>
              <a:highlight>
                <a:srgbClr val="D0E0E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d951a2c18b_0_8"/>
          <p:cNvSpPr txBox="1"/>
          <p:nvPr/>
        </p:nvSpPr>
        <p:spPr>
          <a:xfrm>
            <a:off x="5047250" y="4006450"/>
            <a:ext cx="4096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Порту - </a:t>
            </a:r>
            <a:r>
              <a:rPr b="1" lang="uk-UA" sz="18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місто </a:t>
            </a:r>
            <a:r>
              <a:rPr b="1" lang="uk-UA" sz="18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b="1" lang="uk-UA" sz="18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Португалії. </a:t>
            </a:r>
            <a:r>
              <a:rPr b="1" lang="uk-UA" sz="18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Адміністративний центр округу.  Розташований у західній частині країни, на березі </a:t>
            </a:r>
            <a:endParaRPr b="1" sz="1800">
              <a:solidFill>
                <a:schemeClr val="dk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highlight>
                  <a:schemeClr val="lt2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Атлантичного океану</a:t>
            </a:r>
            <a:r>
              <a:rPr b="1" lang="uk-UA" sz="18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800">
              <a:solidFill>
                <a:schemeClr val="dk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Один з найбільш промислово розвинутих осередків Португалії. Рібейра, історичний центр міста - внесено до </a:t>
            </a:r>
            <a:r>
              <a:rPr b="1" lang="uk-UA" sz="1800">
                <a:solidFill>
                  <a:schemeClr val="dk1"/>
                </a:solidFill>
                <a:highlight>
                  <a:schemeClr val="lt2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світової спадщини ЮНЕСКО</a:t>
            </a:r>
            <a:endParaRPr b="1" sz="1800">
              <a:solidFill>
                <a:schemeClr val="dk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gd951a2c18b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2400" y="1384487"/>
            <a:ext cx="3701601" cy="24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d951a2c18b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100" y="4390875"/>
            <a:ext cx="3698911" cy="24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d951a2c18b_0_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401212"/>
            <a:ext cx="3573600" cy="236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d951a2c18b_0_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08325" y="754675"/>
            <a:ext cx="3284774" cy="17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d951a2c18b_0_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1788" y="2631775"/>
            <a:ext cx="2403773" cy="160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951a2c18b_0_4"/>
          <p:cNvSpPr txBox="1"/>
          <p:nvPr/>
        </p:nvSpPr>
        <p:spPr>
          <a:xfrm>
            <a:off x="2580600" y="85525"/>
            <a:ext cx="6563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Визначні пам’ятки </a:t>
            </a:r>
            <a:endParaRPr b="1" sz="3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Порту</a:t>
            </a:r>
            <a:endParaRPr b="1" sz="3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gd951a2c18b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62300"/>
            <a:ext cx="4476474" cy="289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d951a2c18b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600" y="1358633"/>
            <a:ext cx="4187975" cy="235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d951a2c18b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5515"/>
            <a:ext cx="4621725" cy="259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d951a2c18b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7149" y="3765725"/>
            <a:ext cx="4476475" cy="242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d951a2c18b_0_4"/>
          <p:cNvSpPr txBox="1"/>
          <p:nvPr/>
        </p:nvSpPr>
        <p:spPr>
          <a:xfrm>
            <a:off x="0" y="2623400"/>
            <a:ext cx="482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latin typeface="Times New Roman"/>
                <a:ea typeface="Times New Roman"/>
                <a:cs typeface="Times New Roman"/>
                <a:sym typeface="Times New Roman"/>
              </a:rPr>
              <a:t>Міст “Понте де Дон Луїш ІІ”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latin typeface="Times New Roman"/>
                <a:ea typeface="Times New Roman"/>
                <a:cs typeface="Times New Roman"/>
                <a:sym typeface="Times New Roman"/>
              </a:rPr>
              <a:t>від архітектора Гюстава Ейфеля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gd951a2c18b_0_4"/>
          <p:cNvSpPr txBox="1"/>
          <p:nvPr/>
        </p:nvSpPr>
        <p:spPr>
          <a:xfrm>
            <a:off x="0" y="6202250"/>
            <a:ext cx="733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700">
                <a:latin typeface="Times New Roman"/>
                <a:ea typeface="Times New Roman"/>
                <a:cs typeface="Times New Roman"/>
                <a:sym typeface="Times New Roman"/>
              </a:rPr>
              <a:t>Книжкова крамниця Лівралія Лелло,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700">
                <a:latin typeface="Times New Roman"/>
                <a:ea typeface="Times New Roman"/>
                <a:cs typeface="Times New Roman"/>
                <a:sym typeface="Times New Roman"/>
              </a:rPr>
              <a:t>яка була у фільмах з Гаррі Поттером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gd951a2c18b_0_4"/>
          <p:cNvSpPr txBox="1"/>
          <p:nvPr/>
        </p:nvSpPr>
        <p:spPr>
          <a:xfrm>
            <a:off x="4302025" y="6186800"/>
            <a:ext cx="482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latin typeface="Times New Roman"/>
                <a:ea typeface="Times New Roman"/>
                <a:cs typeface="Times New Roman"/>
                <a:sym typeface="Times New Roman"/>
              </a:rPr>
              <a:t>Знаменита блакитна </a:t>
            </a:r>
            <a:r>
              <a:rPr b="1" lang="uk-UA" sz="1800">
                <a:latin typeface="Times New Roman"/>
                <a:ea typeface="Times New Roman"/>
                <a:cs typeface="Times New Roman"/>
                <a:sym typeface="Times New Roman"/>
              </a:rPr>
              <a:t>керамічна</a:t>
            </a:r>
            <a:r>
              <a:rPr b="1" lang="uk-UA" sz="1800">
                <a:latin typeface="Times New Roman"/>
                <a:ea typeface="Times New Roman"/>
                <a:cs typeface="Times New Roman"/>
                <a:sym typeface="Times New Roman"/>
              </a:rPr>
              <a:t> плитка азулєжу, якою оздоблюють будинки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7d57ed7f3_0_0"/>
          <p:cNvSpPr txBox="1"/>
          <p:nvPr>
            <p:ph type="title"/>
          </p:nvPr>
        </p:nvSpPr>
        <p:spPr>
          <a:xfrm>
            <a:off x="4933200" y="3825"/>
            <a:ext cx="3403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Культура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Музей Соареш-душ-рейш, Порту" id="147" name="Google Shape;147;gd7d57ed7f3_0_0"/>
          <p:cNvSpPr/>
          <p:nvPr/>
        </p:nvSpPr>
        <p:spPr>
          <a:xfrm>
            <a:off x="155575" y="-776288"/>
            <a:ext cx="21717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Музей Соареш-душ-рейш, Порту" id="148" name="Google Shape;148;gd7d57ed7f3_0_0"/>
          <p:cNvSpPr/>
          <p:nvPr/>
        </p:nvSpPr>
        <p:spPr>
          <a:xfrm>
            <a:off x="307975" y="-623888"/>
            <a:ext cx="21717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gd7d57ed7f3_0_0"/>
          <p:cNvSpPr/>
          <p:nvPr/>
        </p:nvSpPr>
        <p:spPr>
          <a:xfrm>
            <a:off x="436550" y="2996952"/>
            <a:ext cx="3158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Вежа Клерігуш -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найвища в </a:t>
            </a:r>
            <a:r>
              <a:rPr b="1" lang="uk-UA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Португалії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:\Школа Я\2020-2021\кен.jpg" id="150" name="Google Shape;150;gd7d57ed7f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51" y="376626"/>
            <a:ext cx="3783425" cy="251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Школа Я\2020-2021\і.jpg" id="151" name="Google Shape;151;gd7d57ed7f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975" y="3717024"/>
            <a:ext cx="3659087" cy="24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d7d57ed7f3_0_0"/>
          <p:cNvSpPr/>
          <p:nvPr/>
        </p:nvSpPr>
        <p:spPr>
          <a:xfrm>
            <a:off x="899592" y="6165304"/>
            <a:ext cx="223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Дім музики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Площадь Свободы в Харькове. Интересные факты" id="153" name="Google Shape;153;gd7d57ed7f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9651" y="718750"/>
            <a:ext cx="3659076" cy="22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d7d57ed7f3_0_0"/>
          <p:cNvSpPr/>
          <p:nvPr/>
        </p:nvSpPr>
        <p:spPr>
          <a:xfrm>
            <a:off x="4572000" y="3150850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Площа Свободи - найбільша в Європі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Зеркальная струя: Харьков, Зеркальная струя - отзывы, адреса и телефоны" id="155" name="Google Shape;155;gd7d57ed7f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0175" y="3776150"/>
            <a:ext cx="3783426" cy="25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d7d57ed7f3_0_0"/>
          <p:cNvSpPr/>
          <p:nvPr/>
        </p:nvSpPr>
        <p:spPr>
          <a:xfrm>
            <a:off x="5411801" y="6372900"/>
            <a:ext cx="3301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Дзеркальний струмінь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7d57ed7f3_0_105"/>
          <p:cNvSpPr txBox="1"/>
          <p:nvPr>
            <p:ph type="title"/>
          </p:nvPr>
        </p:nvSpPr>
        <p:spPr>
          <a:xfrm>
            <a:off x="6012100" y="0"/>
            <a:ext cx="27423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Освіта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:\Школа Я\2020-2021\унив.jpg" id="162" name="Google Shape;162;gd7d57ed7f3_0_10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476672"/>
            <a:ext cx="5832600" cy="26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d7d57ed7f3_0_105"/>
          <p:cNvSpPr/>
          <p:nvPr/>
        </p:nvSpPr>
        <p:spPr>
          <a:xfrm>
            <a:off x="6156175" y="954374"/>
            <a:ext cx="3029400" cy="2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Університет Порту 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(порт. Universidade do Porto) - найбільший університет Португалії 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(близько 29 тис. студентів) підтримує зв'язки більш ніж 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500 університетами різних країн світу.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Харьковский университет им. В. Н. Каразина: как учебное заведение из  «императорского» стало «национальным»" id="164" name="Google Shape;164;gd7d57ed7f3_0_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8633" y="3356992"/>
            <a:ext cx="4968553" cy="326061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d7d57ed7f3_0_105"/>
          <p:cNvSpPr/>
          <p:nvPr/>
        </p:nvSpPr>
        <p:spPr>
          <a:xfrm>
            <a:off x="179500" y="3887500"/>
            <a:ext cx="36003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Харківський національний університет - один із найстаріших </a:t>
            </a: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університетів</a:t>
            </a: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Східної Європи. 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Заснований у листопаді 1804 року за </a:t>
            </a: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ініціативою</a:t>
            </a: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відомого просвітника Василя Каразіна, згідно з  грамотою Олександра I.</a:t>
            </a:r>
            <a:endParaRPr b="1"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7d57ed7f3_0_204"/>
          <p:cNvSpPr txBox="1"/>
          <p:nvPr>
            <p:ph type="title"/>
          </p:nvPr>
        </p:nvSpPr>
        <p:spPr>
          <a:xfrm>
            <a:off x="4932040" y="116632"/>
            <a:ext cx="4064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Відомі люди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:\Школа Я\2020-2021\васко.jpg" id="171" name="Google Shape;171;gd7d57ed7f3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085" y="312737"/>
            <a:ext cx="1769638" cy="2343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Школа Я\2020-2021\сара.jpg" id="172" name="Google Shape;172;gd7d57ed7f3_0_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085" y="3633820"/>
            <a:ext cx="1860278" cy="234280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d7d57ed7f3_0_204"/>
          <p:cNvSpPr/>
          <p:nvPr/>
        </p:nvSpPr>
        <p:spPr>
          <a:xfrm>
            <a:off x="460375" y="2740374"/>
            <a:ext cx="21603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Ва́ско да Га́ма</a:t>
            </a:r>
            <a:r>
              <a:rPr b="1" i="0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дослідник і мореплавець </a:t>
            </a:r>
            <a:endParaRPr b="1" sz="1800"/>
          </a:p>
        </p:txBody>
      </p:sp>
      <p:sp>
        <p:nvSpPr>
          <p:cNvPr id="174" name="Google Shape;174;gd7d57ed7f3_0_204"/>
          <p:cNvSpPr/>
          <p:nvPr/>
        </p:nvSpPr>
        <p:spPr>
          <a:xfrm>
            <a:off x="460375" y="6104175"/>
            <a:ext cx="229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Сара Сампайо -</a:t>
            </a: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топ-модель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gd7d57ed7f3_0_204"/>
          <p:cNvSpPr/>
          <p:nvPr/>
        </p:nvSpPr>
        <p:spPr>
          <a:xfrm>
            <a:off x="3076550" y="3510675"/>
            <a:ext cx="244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Криштіа́ну Рона́лду - футболіст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Гурченко Людмила Марковна — биография актрисы, личная жизнь, фото, фильмы.  Артистка театра и кино" id="176" name="Google Shape;176;gd7d57ed7f3_0_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7633" y="936205"/>
            <a:ext cx="1798417" cy="26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d7d57ed7f3_0_204"/>
          <p:cNvSpPr/>
          <p:nvPr/>
        </p:nvSpPr>
        <p:spPr>
          <a:xfrm>
            <a:off x="5817175" y="3618375"/>
            <a:ext cx="317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Гурченко - акторка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Клочкова Яна Олександрівна | КИЇВСЬКА МІСЬКА РАДА" id="178" name="Google Shape;178;gd7d57ed7f3_0_2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1735" y="4255119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d7d57ed7f3_0_204"/>
          <p:cNvSpPr/>
          <p:nvPr/>
        </p:nvSpPr>
        <p:spPr>
          <a:xfrm>
            <a:off x="2911125" y="6160125"/>
            <a:ext cx="26262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Яна Клочкова - </a:t>
            </a: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плавчиня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Сковорода Григорій Савич — Вікіпедія" id="180" name="Google Shape;180;gd7d57ed7f3_0_20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Сковорода Григорій Савич — Вікіпедія" id="181" name="Google Shape;181;gd7d57ed7f3_0_204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Сковорода Григорій Савич — Вікіпедія" id="182" name="Google Shape;182;gd7d57ed7f3_0_204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КНЕУ - Шляхами Сковороди" id="183" name="Google Shape;183;gd7d57ed7f3_0_2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4325" y="4033877"/>
            <a:ext cx="1905000" cy="252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d7d57ed7f3_0_204"/>
          <p:cNvSpPr/>
          <p:nvPr/>
        </p:nvSpPr>
        <p:spPr>
          <a:xfrm>
            <a:off x="5681575" y="6466625"/>
            <a:ext cx="3450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Григорій Сковорода - поет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gd7d57ed7f3_0_2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20937" y="607025"/>
            <a:ext cx="2006565" cy="282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Музей Соареш-душ-рейш, Порту" id="190" name="Google Shape;190;p2"/>
          <p:cNvSpPr/>
          <p:nvPr/>
        </p:nvSpPr>
        <p:spPr>
          <a:xfrm>
            <a:off x="155575" y="-776288"/>
            <a:ext cx="2171700" cy="1628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Музей Соареш-душ-рейш, Порту" id="191" name="Google Shape;191;p2"/>
          <p:cNvSpPr/>
          <p:nvPr/>
        </p:nvSpPr>
        <p:spPr>
          <a:xfrm>
            <a:off x="307975" y="-623888"/>
            <a:ext cx="2171700" cy="1628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2718300" y="2780550"/>
            <a:ext cx="207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"/>
          <p:cNvSpPr txBox="1"/>
          <p:nvPr/>
        </p:nvSpPr>
        <p:spPr>
          <a:xfrm>
            <a:off x="211175" y="65900"/>
            <a:ext cx="21717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0" lang="uk-UA" sz="49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</a:t>
            </a:r>
            <a:endParaRPr b="1" i="0" sz="59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"/>
          <p:cNvSpPr txBox="1"/>
          <p:nvPr/>
        </p:nvSpPr>
        <p:spPr>
          <a:xfrm>
            <a:off x="3250650" y="373500"/>
            <a:ext cx="1898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-UA" sz="2700">
                <a:latin typeface="Trebuchet MS"/>
                <a:ea typeface="Trebuchet MS"/>
                <a:cs typeface="Trebuchet MS"/>
                <a:sym typeface="Trebuchet MS"/>
              </a:rPr>
              <a:t>у</a:t>
            </a:r>
            <a:r>
              <a:rPr b="0" i="0" lang="uk-UA" sz="2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Порту</a:t>
            </a:r>
            <a:endParaRPr b="0" i="0" sz="2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"/>
          <p:cNvSpPr txBox="1"/>
          <p:nvPr/>
        </p:nvSpPr>
        <p:spPr>
          <a:xfrm>
            <a:off x="4741500" y="373500"/>
            <a:ext cx="2292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uk-UA" sz="2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та в Харкові</a:t>
            </a:r>
            <a:endParaRPr b="0" i="0" sz="2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96" name="Google Shape;196;p2"/>
          <p:cNvCxnSpPr/>
          <p:nvPr/>
        </p:nvCxnSpPr>
        <p:spPr>
          <a:xfrm flipH="1">
            <a:off x="4741500" y="906650"/>
            <a:ext cx="12600" cy="53808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2"/>
          <p:cNvSpPr txBox="1"/>
          <p:nvPr/>
        </p:nvSpPr>
        <p:spPr>
          <a:xfrm>
            <a:off x="1903100" y="1038375"/>
            <a:ext cx="28317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1" lang="uk-UA" sz="1950" u="sng" cap="none" strike="noStrike">
                <a:solidFill>
                  <a:srgbClr val="2021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Futebol Clube do Porto</a:t>
            </a:r>
            <a:r>
              <a:rPr b="0" i="1" lang="uk-UA" sz="1950" u="none" cap="none" strike="noStrike">
                <a:solidFill>
                  <a:srgbClr val="2021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0" i="0" lang="uk-UA" sz="1950" u="none" cap="none" strike="noStrike">
                <a:solidFill>
                  <a:srgbClr val="2021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один з найсильніших клубів </a:t>
            </a:r>
            <a:r>
              <a:rPr b="0" i="0" lang="uk-UA" sz="1950" u="none" cap="none" strike="noStrike">
                <a:solidFill>
                  <a:schemeClr val="dk2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чемпіонату Португалії</a:t>
            </a:r>
            <a:r>
              <a:rPr b="0" i="0" lang="uk-UA" sz="195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uk-UA" sz="19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«дракони», «синьо-білі»)</a:t>
            </a:r>
            <a:endParaRPr b="0" i="0" sz="1950" u="none" cap="none" strike="noStrike">
              <a:solidFill>
                <a:srgbClr val="2021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53440">
            <a:off x="2051644" y="4477124"/>
            <a:ext cx="3111163" cy="207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"/>
          <p:cNvSpPr txBox="1"/>
          <p:nvPr/>
        </p:nvSpPr>
        <p:spPr>
          <a:xfrm rot="-380">
            <a:off x="2251075" y="5780548"/>
            <a:ext cx="2712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uk-UA" sz="2200" u="none" cap="none" strike="noStrike">
                <a:solidFill>
                  <a:schemeClr val="lt1"/>
                </a:solidFill>
                <a:highlight>
                  <a:srgbClr val="888888"/>
                </a:highlight>
                <a:latin typeface="Trebuchet MS"/>
                <a:ea typeface="Trebuchet MS"/>
                <a:cs typeface="Trebuchet MS"/>
                <a:sym typeface="Trebuchet MS"/>
              </a:rPr>
              <a:t>Мають власний стадіон “Драгау”.</a:t>
            </a:r>
            <a:endParaRPr b="0" i="0" sz="2200" u="none" cap="none" strike="noStrike">
              <a:solidFill>
                <a:schemeClr val="lt1"/>
              </a:solidFill>
              <a:highlight>
                <a:srgbClr val="888888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2"/>
          <p:cNvSpPr txBox="1"/>
          <p:nvPr/>
        </p:nvSpPr>
        <p:spPr>
          <a:xfrm>
            <a:off x="89900" y="4322950"/>
            <a:ext cx="18132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uk-UA" sz="165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21 жовтня</a:t>
            </a:r>
            <a:r>
              <a:rPr b="0" i="0" lang="uk-UA" sz="16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uk-UA" sz="165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2008</a:t>
            </a:r>
            <a:r>
              <a:rPr b="0" i="0" lang="uk-UA" sz="16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року у рамках групового турніру </a:t>
            </a:r>
            <a:r>
              <a:rPr b="0" i="0" lang="uk-UA" sz="165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Ліги чемпіонів УЄФА</a:t>
            </a:r>
            <a:r>
              <a:rPr b="0" i="0" lang="uk-UA" sz="16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 стадіоні проти «Порту» грало </a:t>
            </a:r>
            <a:r>
              <a:rPr b="0" i="0" lang="uk-UA" sz="165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київське «Динамо»</a:t>
            </a:r>
            <a:r>
              <a:rPr b="0" i="0" lang="uk-UA" sz="16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1" name="Google Shape;20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90700" y="2749450"/>
            <a:ext cx="2897550" cy="154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317608">
            <a:off x="146314" y="1073291"/>
            <a:ext cx="1833571" cy="244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426092">
            <a:off x="7162731" y="487493"/>
            <a:ext cx="1999088" cy="24988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"/>
          <p:cNvSpPr txBox="1"/>
          <p:nvPr/>
        </p:nvSpPr>
        <p:spPr>
          <a:xfrm>
            <a:off x="4760800" y="1064300"/>
            <a:ext cx="2457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uk-UA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Харків теж має свою футбольну команду </a:t>
            </a:r>
            <a:r>
              <a:rPr b="0" i="1" lang="uk-UA" sz="2200" u="sng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0" i="1" lang="uk-UA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Металіст</a:t>
            </a:r>
            <a:r>
              <a:rPr b="0" i="1" lang="uk-UA" sz="2200" u="sng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»</a:t>
            </a:r>
            <a:r>
              <a:rPr b="0" i="0" lang="uk-UA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з 2016 року - </a:t>
            </a:r>
            <a:r>
              <a:rPr b="0" i="0" lang="uk-UA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0" i="0" lang="uk-UA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Металіст 1925</a:t>
            </a:r>
            <a:r>
              <a:rPr b="0" i="0" lang="uk-UA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»</a:t>
            </a:r>
            <a:r>
              <a:rPr b="0" i="0" lang="uk-UA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uk-UA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0" i="0" lang="uk-UA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жовто-сині</a:t>
            </a:r>
            <a:r>
              <a:rPr b="0" i="0" lang="uk-UA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»</a:t>
            </a:r>
            <a:r>
              <a:rPr b="0" i="0" lang="uk-UA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355529">
            <a:off x="5418038" y="4571897"/>
            <a:ext cx="3362301" cy="224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807350" y="2749462"/>
            <a:ext cx="2304020" cy="154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"/>
          <p:cNvSpPr txBox="1"/>
          <p:nvPr/>
        </p:nvSpPr>
        <p:spPr>
          <a:xfrm>
            <a:off x="7164625" y="3388525"/>
            <a:ext cx="1685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А також свій однойменний стадіон.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"/>
          <p:cNvSpPr txBox="1"/>
          <p:nvPr>
            <p:ph type="title"/>
          </p:nvPr>
        </p:nvSpPr>
        <p:spPr>
          <a:xfrm>
            <a:off x="185975" y="116250"/>
            <a:ext cx="48972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2004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None/>
            </a:pPr>
            <a:r>
              <a:rPr lang="uk-UA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Молодіжний рух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290600" y="953175"/>
            <a:ext cx="5567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Порту, як і у Харкові, звичайно діють багато міжнародних організацій, таких як WSPA</a:t>
            </a:r>
            <a:r>
              <a:rPr b="0" i="0" lang="uk-UA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uk-UA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Всесвітнє товариство захисту тварин) або Greenpeace, але з Харковом його поєднують не лише вони.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90382">
            <a:off x="6673325" y="604738"/>
            <a:ext cx="23812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55781">
            <a:off x="6008450" y="860175"/>
            <a:ext cx="1142910" cy="16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02969">
            <a:off x="7153075" y="1988040"/>
            <a:ext cx="1954100" cy="541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"/>
          <p:cNvSpPr txBox="1"/>
          <p:nvPr/>
        </p:nvSpPr>
        <p:spPr>
          <a:xfrm>
            <a:off x="4316275" y="3057050"/>
            <a:ext cx="42156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uk-UA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Тут діють також: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Char char="●"/>
            </a:pPr>
            <a:r>
              <a:rPr b="0" i="0" lang="uk-UA" sz="155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Спілка українців в Португалії – СУП (Associação dos Ucranianos em Portugal)</a:t>
            </a:r>
            <a:endParaRPr b="0" i="0" sz="1550" u="none" cap="none" strike="noStrike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550"/>
              <a:buFont typeface="Arial"/>
              <a:buChar char="●"/>
            </a:pPr>
            <a:r>
              <a:rPr b="0" i="0" lang="uk-UA" sz="155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Українсько-португальський освітньо-культурний центр «Школа імені Т.Шевченка»</a:t>
            </a:r>
            <a:endParaRPr b="0" i="0" sz="1550" u="none" cap="none" strike="noStrike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550"/>
              <a:buFont typeface="Arial"/>
              <a:buChar char="●"/>
            </a:pPr>
            <a:r>
              <a:rPr b="0" i="0" lang="uk-UA" sz="155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Спілка української молоді в Португалії (Associação da Juventude Ucraniana em Portugal)</a:t>
            </a:r>
            <a:endParaRPr b="0" i="0" sz="1550" u="none" cap="none" strike="noStrike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550"/>
              <a:buFont typeface="Arial"/>
              <a:buChar char="●"/>
            </a:pPr>
            <a:r>
              <a:rPr b="0" i="0" lang="uk-UA" sz="155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та багато інших організацій, пов’язаних з Україною.</a:t>
            </a:r>
            <a:endParaRPr b="0" i="0" sz="1550" u="none" cap="none" strike="noStrike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025" y="2843944"/>
            <a:ext cx="4215600" cy="117010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"/>
          <p:cNvSpPr txBox="1"/>
          <p:nvPr/>
        </p:nvSpPr>
        <p:spPr>
          <a:xfrm>
            <a:off x="557925" y="4440275"/>
            <a:ext cx="35334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uk-UA" sz="1500" u="none" cap="none" strike="noStrik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Також місто Порту та ініціатива Development and Initiative наразі шукають учасників та тім-лідера на молодіжний обмін в Португалії для програми «YOU’RE HOME – YOUth &amp; REfugees: Helping Others Means Europe».</a:t>
            </a:r>
            <a:endParaRPr b="0" i="0" sz="1500" u="none" cap="none" strike="noStrike">
              <a:solidFill>
                <a:srgbClr val="2420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