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34412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8002440" y="219456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68580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34412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8002440" y="4296600"/>
            <a:ext cx="34837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2895480" y="764280"/>
            <a:ext cx="8610120" cy="599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402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230160" y="429660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8580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230160" y="2194560"/>
            <a:ext cx="528012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85800" y="4296600"/>
            <a:ext cx="10820160" cy="1919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</a:pPr>
            <a:r>
              <a:rPr b="0" lang="ru-RU" sz="32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uk-UA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7861320" y="751320"/>
            <a:ext cx="3644640" cy="5466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3200" spc="-1" strike="noStrike">
                <a:solidFill>
                  <a:srgbClr val="ffffff"/>
                </a:solidFill>
                <a:latin typeface="Century Gothic"/>
              </a:rPr>
              <a:t>Вставка рисунка</a:t>
            </a:r>
            <a:endParaRPr b="0" lang="uk-UA" sz="3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317565A-078F-461E-9B35-8A4229A84C93}" type="datetime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16.12.21</a:t>
            </a:fld>
            <a:endParaRPr b="0" lang="uk-UA" sz="105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F0C8BD8-356E-4E23-8FB1-90D9A28DF09E}" type="slidenum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uk-UA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85800" y="3132720"/>
            <a:ext cx="5311440" cy="30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Второй уровень</a:t>
            </a:r>
            <a:endParaRPr b="0" lang="uk-UA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Третий уровень</a:t>
            </a:r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Четвертый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Пятый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6172200" y="3132720"/>
            <a:ext cx="5333760" cy="308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Второй уровень</a:t>
            </a:r>
            <a:endParaRPr b="0" lang="uk-UA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Третий уровень</a:t>
            </a:r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Четвертый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Пятый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4122D8A-E3D8-4119-A5D2-0E5272ED5E1F}" type="datetime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16.12.21</a:t>
            </a:fld>
            <a:endParaRPr b="0" lang="uk-UA" sz="1050" spc="-1" strike="noStrike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7B85E99-9EC9-4D24-BB27-2CA356F524DF}" type="slidenum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uk-UA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body"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14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6" name="PlaceHolder 8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B07F16D-E554-4939-93E8-B8BDB4048598}" type="datetime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16.12.21</a:t>
            </a:fld>
            <a:endParaRPr b="0" lang="uk-UA" sz="1050" spc="-1" strike="noStrike">
              <a:latin typeface="Times New Roman"/>
            </a:endParaRPr>
          </a:p>
        </p:txBody>
      </p:sp>
      <p:sp>
        <p:nvSpPr>
          <p:cNvPr id="97" name="PlaceHolder 9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98" name="PlaceHolder 10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FB8C0CD-76D9-4416-892B-2533B5E5C22C}" type="slidenum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uk-UA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6" descr="C0-HD-TOP.png"/>
          <p:cNvPicPr/>
          <p:nvPr/>
        </p:nvPicPr>
        <p:blipFill>
          <a:blip r:embed="rId2"/>
          <a:stretch/>
        </p:blipFill>
        <p:spPr>
          <a:xfrm>
            <a:off x="0" y="0"/>
            <a:ext cx="12191760" cy="144108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ru-RU" sz="4000" spc="-1" strike="noStrike" cap="all">
                <a:solidFill>
                  <a:srgbClr val="ffffff"/>
                </a:solidFill>
                <a:latin typeface="Century Gothic"/>
              </a:rPr>
              <a:t>Образец заголовка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85800" y="2194560"/>
            <a:ext cx="10820160" cy="4023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200" spc="-1" strike="noStrike">
                <a:solidFill>
                  <a:srgbClr val="ffffff"/>
                </a:solidFill>
                <a:latin typeface="Century Gothic"/>
              </a:rPr>
              <a:t>Образец текста</a:t>
            </a:r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ffffff"/>
                </a:solidFill>
                <a:latin typeface="Century Gothic"/>
              </a:rPr>
              <a:t>Второй уровень</a:t>
            </a:r>
            <a:endParaRPr b="0" lang="uk-UA" sz="2000" spc="-1" strike="noStrike">
              <a:solidFill>
                <a:srgbClr val="ffffff"/>
              </a:solidFill>
              <a:latin typeface="Century Gothic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ffffff"/>
                </a:solidFill>
                <a:latin typeface="Century Gothic"/>
              </a:rPr>
              <a:t>Третий уровень</a:t>
            </a:r>
            <a:endParaRPr b="0" lang="uk-UA" sz="1800" spc="-1" strike="noStrike">
              <a:solidFill>
                <a:srgbClr val="ffffff"/>
              </a:solidFill>
              <a:latin typeface="Century Gothic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Четвертый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ffffff"/>
                </a:solidFill>
                <a:latin typeface="Century Gothic"/>
              </a:rPr>
              <a:t>Пятый уровень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dt"/>
          </p:nvPr>
        </p:nvSpPr>
        <p:spPr>
          <a:xfrm>
            <a:off x="8595360" y="6356520"/>
            <a:ext cx="2910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E54732E8-7E90-4C66-AE0E-EC8D315F5B3E}" type="datetime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16.12.21</a:t>
            </a:fld>
            <a:endParaRPr b="0" lang="uk-UA" sz="1050" spc="-1" strike="noStrike">
              <a:latin typeface="Times New Roman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/>
          </p:nvPr>
        </p:nvSpPr>
        <p:spPr>
          <a:xfrm>
            <a:off x="685800" y="6355800"/>
            <a:ext cx="7772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uk-UA" sz="2400" spc="-1" strike="noStrike">
              <a:latin typeface="Times New Roman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sldNum"/>
          </p:nvPr>
        </p:nvSpPr>
        <p:spPr>
          <a:xfrm>
            <a:off x="8763120" y="380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16F335B-85BC-4545-BD24-1494A184723A}" type="slidenum">
              <a:rPr b="0" lang="uk-UA" sz="1050" spc="-1" strike="noStrike">
                <a:solidFill>
                  <a:srgbClr val="ffffff"/>
                </a:solidFill>
                <a:latin typeface="Century Gothic"/>
              </a:rPr>
              <a:t>&lt;номер&gt;</a:t>
            </a:fld>
            <a:endParaRPr b="0" lang="uk-UA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8000"/>
          </a:bodyPr>
          <a:p>
            <a:pPr>
              <a:lnSpc>
                <a:spcPct val="90000"/>
              </a:lnSpc>
            </a:pPr>
            <a:r>
              <a:rPr b="0" lang="uk-UA" sz="8000" spc="-1" strike="noStrike" cap="all">
                <a:solidFill>
                  <a:srgbClr val="ff0000"/>
                </a:solidFill>
                <a:latin typeface="Century Gothic"/>
              </a:rPr>
              <a:t>РІЗДВО В Німеччині</a:t>
            </a:r>
            <a:endParaRPr b="0" lang="uk-UA" sz="8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78" name="Picture 4" descr="Вниманию граждан Молдовы, въезжающих в Германию: Режим частичного карантина  будет продлен до 20 декабря - nokta"/>
          <p:cNvPicPr/>
          <p:nvPr/>
        </p:nvPicPr>
        <p:blipFill>
          <a:blip r:embed="rId1"/>
          <a:srcRect l="25361" t="0" r="25361" b="0"/>
          <a:stretch/>
        </p:blipFill>
        <p:spPr>
          <a:xfrm>
            <a:off x="7861320" y="751320"/>
            <a:ext cx="3644640" cy="5466960"/>
          </a:xfrm>
          <a:prstGeom prst="rect">
            <a:avLst/>
          </a:prstGeom>
          <a:ln w="0">
            <a:noFill/>
          </a:ln>
        </p:spPr>
      </p:pic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Презентація до творчого конкурсу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«Різдво в Германії»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Виконав: учень 5-Б класу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Комір Данііл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1523880"/>
            <a:ext cx="6872760" cy="1599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>
              <a:lnSpc>
                <a:spcPct val="90000"/>
              </a:lnSpc>
            </a:pPr>
            <a:r>
              <a:rPr b="0" lang="uk-UA" sz="5400" spc="-1" strike="noStrike" cap="all">
                <a:solidFill>
                  <a:srgbClr val="ffffff"/>
                </a:solidFill>
                <a:latin typeface="Century Gothic"/>
              </a:rPr>
              <a:t>Флаг НІМЕЧЧИНИ</a:t>
            </a:r>
            <a:endParaRPr b="0" lang="uk-UA" sz="5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81" name="Рисунок 4" descr=""/>
          <p:cNvPicPr/>
          <p:nvPr/>
        </p:nvPicPr>
        <p:blipFill>
          <a:blip r:embed="rId1"/>
          <a:srcRect l="25896" t="0" r="25896" b="0"/>
          <a:stretch/>
        </p:blipFill>
        <p:spPr>
          <a:xfrm>
            <a:off x="8124480" y="1122480"/>
            <a:ext cx="2790720" cy="2187360"/>
          </a:xfrm>
          <a:prstGeom prst="rect">
            <a:avLst/>
          </a:prstGeom>
          <a:ln w="0">
            <a:noFill/>
          </a:ln>
        </p:spPr>
      </p:pic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85800" y="3124080"/>
            <a:ext cx="6872760" cy="3094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ffffff"/>
                </a:solidFill>
                <a:latin typeface="Century Gothic"/>
              </a:rPr>
              <a:t>Національні кольори Німеччини відповідають кольорам Священної Римської імперії. Народне тлумачення свідчить, що прапор символізує згуртованість, єдність та свободу німецького народу. Чорна смуга – символ минулого. Червона смуга – справжня, нинішня політична ситуація.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4" dur="indefinite" restart="never" nodeType="tmRoot">
          <p:childTnLst>
            <p:seq>
              <p:cTn id="25" dur="indefinite" nodeType="mainSeq"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30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uk-UA" sz="4000" spc="-1" strike="noStrike" cap="all">
                <a:solidFill>
                  <a:srgbClr val="ffffff"/>
                </a:solidFill>
                <a:latin typeface="Century Gothic"/>
              </a:rPr>
              <a:t>Адвент в Німеччині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2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Перед Різдвом в Німеччині йде Адвент. В перший день Адвенту батьки дають дітям календарі з 24 кармашками.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85" name="Объект 4" descr=""/>
          <p:cNvPicPr/>
          <p:nvPr/>
        </p:nvPicPr>
        <p:blipFill>
          <a:blip r:embed="rId1"/>
          <a:stretch/>
        </p:blipFill>
        <p:spPr>
          <a:xfrm>
            <a:off x="685800" y="3135600"/>
            <a:ext cx="5311440" cy="3078720"/>
          </a:xfrm>
          <a:prstGeom prst="rect">
            <a:avLst/>
          </a:prstGeom>
          <a:ln w="0">
            <a:noFill/>
          </a:ln>
        </p:spPr>
      </p:pic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62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Кожного дня діти відкривають кармашки та отримують подарунки – маленькі шоколадки або іграшки.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87" name="Объект 5" descr=""/>
          <p:cNvPicPr/>
          <p:nvPr/>
        </p:nvPicPr>
        <p:blipFill>
          <a:blip r:embed="rId2"/>
          <a:stretch/>
        </p:blipFill>
        <p:spPr>
          <a:xfrm>
            <a:off x="7682040" y="3132000"/>
            <a:ext cx="2314080" cy="30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3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2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 algn="r">
              <a:lnSpc>
                <a:spcPct val="90000"/>
              </a:lnSpc>
            </a:pPr>
            <a:r>
              <a:rPr b="0" lang="de-DE" sz="4000" spc="-1" strike="noStrike" cap="all">
                <a:solidFill>
                  <a:srgbClr val="ffffff"/>
                </a:solidFill>
                <a:latin typeface="Century Gothic"/>
              </a:rPr>
              <a:t>Frohe Weihnachten und ein gutes neues Jahr!</a:t>
            </a:r>
            <a:br/>
            <a:r>
              <a:rPr b="0" lang="de-DE" sz="4000" spc="-1" strike="noStrike" cap="all">
                <a:solidFill>
                  <a:srgbClr val="ffffff"/>
                </a:solidFill>
                <a:latin typeface="Century Gothic"/>
              </a:rPr>
              <a:t>З Різдвом та новим роком!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Перед Різдвом в 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90" name="Объект 4" descr=""/>
          <p:cNvPicPr/>
          <p:nvPr/>
        </p:nvPicPr>
        <p:blipFill>
          <a:blip r:embed="rId1"/>
          <a:stretch/>
        </p:blipFill>
        <p:spPr>
          <a:xfrm>
            <a:off x="1826640" y="3919320"/>
            <a:ext cx="3029760" cy="151164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92" name="Объект 5" descr=""/>
          <p:cNvPicPr/>
          <p:nvPr/>
        </p:nvPicPr>
        <p:blipFill>
          <a:blip r:embed="rId2"/>
          <a:stretch/>
        </p:blipFill>
        <p:spPr>
          <a:xfrm>
            <a:off x="7607880" y="3751560"/>
            <a:ext cx="2462760" cy="1846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666666"/>
            </a:gs>
            <a:gs pos="100000">
              <a:srgbClr val="3e3e3e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2949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uk-UA" sz="4000" spc="-1" strike="noStrike" cap="all">
                <a:solidFill>
                  <a:srgbClr val="ffffff"/>
                </a:solidFill>
                <a:latin typeface="Century Gothic"/>
              </a:rPr>
              <a:t>НАЦІОНІЛЬНІ РІЗДВЯНІ СТРАВИ НІМЕЧЧИНИ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914400" y="2183760"/>
            <a:ext cx="507960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СТОЛЕН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95" name="Объект 6" descr=""/>
          <p:cNvPicPr/>
          <p:nvPr/>
        </p:nvPicPr>
        <p:blipFill>
          <a:blip r:embed="rId1"/>
          <a:stretch/>
        </p:blipFill>
        <p:spPr>
          <a:xfrm>
            <a:off x="1794240" y="2980440"/>
            <a:ext cx="1851480" cy="2487960"/>
          </a:xfrm>
          <a:prstGeom prst="rect">
            <a:avLst/>
          </a:prstGeom>
          <a:ln w="0">
            <a:noFill/>
          </a:ln>
        </p:spPr>
      </p:pic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6400800" y="2183760"/>
            <a:ext cx="51051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800" spc="-1" strike="noStrike">
                <a:solidFill>
                  <a:srgbClr val="ffffff"/>
                </a:solidFill>
                <a:latin typeface="Century Gothic"/>
              </a:rPr>
              <a:t>ГУСЬ</a:t>
            </a:r>
            <a:endParaRPr b="0" lang="uk-UA" sz="28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97" name="Объект 7" descr=""/>
          <p:cNvPicPr/>
          <p:nvPr/>
        </p:nvPicPr>
        <p:blipFill>
          <a:blip r:embed="rId2"/>
          <a:stretch/>
        </p:blipFill>
        <p:spPr>
          <a:xfrm>
            <a:off x="6525720" y="3132000"/>
            <a:ext cx="4626360" cy="308592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  <p:timing>
    <p:tnLst>
      <p:par>
        <p:cTn id="53" dur="indefinite" restart="never" nodeType="tmRoot">
          <p:childTnLst>
            <p:seq>
              <p:cTn id="54" dur="indefinite" nodeType="mainSeq">
                <p:childTnLst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in">
                                      <p:cBhvr additive="repl">
                                        <p:cTn id="59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r">
              <a:lnSpc>
                <a:spcPct val="90000"/>
              </a:lnSpc>
            </a:pPr>
            <a:r>
              <a:rPr b="0" lang="uk-UA" sz="3600" spc="-1" strike="noStrike" cap="all">
                <a:solidFill>
                  <a:srgbClr val="ffffff"/>
                </a:solidFill>
                <a:latin typeface="Century Gothic"/>
              </a:rPr>
              <a:t>Відвідування святкового базару</a:t>
            </a:r>
            <a:endParaRPr b="0" lang="uk-UA" sz="36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400" spc="-1" strike="noStrike">
                <a:solidFill>
                  <a:srgbClr val="ffffff"/>
                </a:solidFill>
                <a:latin typeface="Century Gothic"/>
              </a:rPr>
              <a:t>Перед Різдвом нема нічого більш захоплюючого ніж відвідування святкового базару.</a:t>
            </a:r>
            <a:endParaRPr b="0" lang="uk-UA" sz="1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00" name="Рисунок 9" descr=""/>
          <p:cNvPicPr/>
          <p:nvPr/>
        </p:nvPicPr>
        <p:blipFill>
          <a:blip r:embed="rId1"/>
          <a:stretch/>
        </p:blipFill>
        <p:spPr>
          <a:xfrm>
            <a:off x="1102320" y="3433320"/>
            <a:ext cx="2619000" cy="174276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600" spc="-1" strike="noStrike">
                <a:solidFill>
                  <a:srgbClr val="ffffff"/>
                </a:solidFill>
                <a:latin typeface="Century Gothic"/>
              </a:rPr>
              <a:t>В кожному місті є свій базар.</a:t>
            </a:r>
            <a:endParaRPr b="0" lang="uk-UA" sz="16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03" name="Рисунок 10" descr=""/>
          <p:cNvPicPr/>
          <p:nvPr/>
        </p:nvPicPr>
        <p:blipFill>
          <a:blip r:embed="rId2"/>
          <a:stretch/>
        </p:blipFill>
        <p:spPr>
          <a:xfrm>
            <a:off x="4455720" y="3688200"/>
            <a:ext cx="3481560" cy="219744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5"/>
          <p:cNvSpPr>
            <a:spLocks noGrp="1"/>
          </p:cNvSpPr>
          <p:nvPr>
            <p:ph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1400" spc="-1" strike="noStrike">
                <a:solidFill>
                  <a:srgbClr val="ffffff"/>
                </a:solidFill>
                <a:latin typeface="Century Gothic"/>
              </a:rPr>
              <a:t>На базарі можна знайти ялинкові прикраси, різдвяні смаколики та ручні витвори.</a:t>
            </a:r>
            <a:endParaRPr b="0" lang="uk-UA" sz="1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06" name="Рисунок 11" descr=""/>
          <p:cNvPicPr/>
          <p:nvPr/>
        </p:nvPicPr>
        <p:blipFill>
          <a:blip r:embed="rId3"/>
          <a:stretch/>
        </p:blipFill>
        <p:spPr>
          <a:xfrm>
            <a:off x="8165880" y="3250440"/>
            <a:ext cx="2964600" cy="1370880"/>
          </a:xfrm>
          <a:prstGeom prst="rect">
            <a:avLst/>
          </a:prstGeom>
          <a:ln w="0">
            <a:noFill/>
          </a:ln>
        </p:spPr>
      </p:pic>
      <p:sp>
        <p:nvSpPr>
          <p:cNvPr id="207" name="PlaceHolder 7"/>
          <p:cNvSpPr>
            <a:spLocks noGrp="1"/>
          </p:cNvSpPr>
          <p:nvPr>
            <p:ph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6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1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6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2895480" y="762120"/>
            <a:ext cx="8610120" cy="1303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90000"/>
              </a:lnSpc>
            </a:pPr>
            <a:r>
              <a:rPr b="0" lang="uk-UA" sz="4000" spc="-1" strike="noStrike" cap="all">
                <a:solidFill>
                  <a:srgbClr val="ffffff"/>
                </a:solidFill>
                <a:latin typeface="Century Gothic"/>
              </a:rPr>
              <a:t>Німецький Дід Мороз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85800" y="2202120"/>
            <a:ext cx="3456000" cy="617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ffffff"/>
                </a:solidFill>
                <a:latin typeface="Century Gothic"/>
              </a:rPr>
              <a:t>Німецького Діда мороза звуть Вайнахтсман.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0" name="Рисунок 8" descr=""/>
          <p:cNvPicPr/>
          <p:nvPr/>
        </p:nvPicPr>
        <p:blipFill>
          <a:blip r:embed="rId1"/>
          <a:stretch/>
        </p:blipFill>
        <p:spPr>
          <a:xfrm>
            <a:off x="989280" y="2955600"/>
            <a:ext cx="3259440" cy="244152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8580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4368960" y="220140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ffffff"/>
                </a:solidFill>
                <a:latin typeface="Century Gothic"/>
              </a:rPr>
              <a:t>В перекладі це означає «різдвяний чоловік».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3" name="Рисунок 9" descr=""/>
          <p:cNvPicPr/>
          <p:nvPr/>
        </p:nvPicPr>
        <p:blipFill>
          <a:blip r:embed="rId2"/>
          <a:stretch/>
        </p:blipFill>
        <p:spPr>
          <a:xfrm>
            <a:off x="5054040" y="3138840"/>
            <a:ext cx="2385360" cy="1749240"/>
          </a:xfrm>
          <a:prstGeom prst="rect">
            <a:avLst/>
          </a:prstGeom>
          <a:ln w="0">
            <a:noFill/>
          </a:ln>
        </p:spPr>
      </p:pic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4366800" y="2904120"/>
            <a:ext cx="3456000" cy="3314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/>
          </p:nvPr>
        </p:nvSpPr>
        <p:spPr>
          <a:xfrm>
            <a:off x="8051760" y="2192760"/>
            <a:ext cx="3456000" cy="62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uk-UA" sz="2400" spc="-1" strike="noStrike">
                <a:solidFill>
                  <a:srgbClr val="ffffff"/>
                </a:solidFill>
                <a:latin typeface="Century Gothic"/>
              </a:rPr>
              <a:t>Він приходить і залишає подарунки під ялинкою.</a:t>
            </a:r>
            <a:endParaRPr b="0" lang="uk-UA" sz="24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6" name="Рисунок 10" descr=""/>
          <p:cNvPicPr/>
          <p:nvPr/>
        </p:nvPicPr>
        <p:blipFill>
          <a:blip r:embed="rId3"/>
          <a:stretch/>
        </p:blipFill>
        <p:spPr>
          <a:xfrm>
            <a:off x="8158680" y="3241800"/>
            <a:ext cx="3680640" cy="213336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7"/>
          <p:cNvSpPr>
            <a:spLocks noGrp="1"/>
          </p:cNvSpPr>
          <p:nvPr>
            <p:ph/>
          </p:nvPr>
        </p:nvSpPr>
        <p:spPr>
          <a:xfrm>
            <a:off x="8051760" y="2904480"/>
            <a:ext cx="3456000" cy="3313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endParaRPr b="0" lang="uk-UA" sz="2200" spc="-1" strike="noStrike">
              <a:solidFill>
                <a:srgbClr val="ffffff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7" dur="indefinite" restart="never" nodeType="tmRoot">
          <p:childTnLst>
            <p:seq>
              <p:cTn id="78" dur="indefinite" nodeType="mainSeq">
                <p:childTnLst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3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endCondLst>
                                    <p:cond delay="0" evt="begin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88" dur="5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895480" y="764280"/>
            <a:ext cx="8610120" cy="1292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uk-UA" sz="4000" spc="-1" strike="noStrike" cap="all">
                <a:solidFill>
                  <a:srgbClr val="ffffff"/>
                </a:solidFill>
                <a:latin typeface="Century Gothic"/>
              </a:rPr>
              <a:t>З РІЗДВОМ!!!!!!!!!!!!! </a:t>
            </a:r>
            <a:endParaRPr b="0" lang="uk-UA" sz="4000" spc="-1" strike="noStrike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219" name="Объект 10" descr=""/>
          <p:cNvPicPr/>
          <p:nvPr/>
        </p:nvPicPr>
        <p:blipFill>
          <a:blip r:embed="rId1"/>
          <a:stretch/>
        </p:blipFill>
        <p:spPr>
          <a:xfrm>
            <a:off x="2257200" y="1753920"/>
            <a:ext cx="8615520" cy="4885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9" dur="indefinite" restart="never" nodeType="tmRoot">
          <p:childTnLst>
            <p:seq>
              <p:cTn id="90" dur="indefinite" nodeType="mainSeq">
                <p:childTnLst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7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Application>LibreOffice/7.2.2.2$Windows_X86_64 LibreOffice_project/02b2acce88a210515b4a5bb2e46cbfb63fe97d56</Application>
  <AppVersion>15.0000</AppVersion>
  <Words>175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2021-11-27T16:12:47Z</dcterms:created>
  <dc:creator>Елена Комир</dc:creator>
  <dc:description/>
  <dc:language>uk-UA</dc:language>
  <cp:lastModifiedBy>Елена Комир</cp:lastModifiedBy>
  <dcterms:modified xsi:type="dcterms:W3CDTF">2021-11-27T17:16:18Z</dcterms:modified>
  <cp:revision>9</cp:revision>
  <dc:subject/>
  <dc:title>РІЗДВО В ГЕРМАНІЇ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8</vt:i4>
  </property>
</Properties>
</file>